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sldIdLst>
    <p:sldId id="270" r:id="rId5"/>
    <p:sldId id="294" r:id="rId6"/>
    <p:sldId id="260" r:id="rId7"/>
    <p:sldId id="287" r:id="rId8"/>
    <p:sldId id="288" r:id="rId9"/>
    <p:sldId id="289" r:id="rId10"/>
    <p:sldId id="290" r:id="rId11"/>
    <p:sldId id="291" r:id="rId12"/>
    <p:sldId id="268" r:id="rId13"/>
    <p:sldId id="262" r:id="rId14"/>
    <p:sldId id="275" r:id="rId15"/>
    <p:sldId id="284" r:id="rId16"/>
    <p:sldId id="285" r:id="rId17"/>
    <p:sldId id="263" r:id="rId18"/>
    <p:sldId id="256" r:id="rId19"/>
    <p:sldId id="258" r:id="rId20"/>
    <p:sldId id="259" r:id="rId21"/>
    <p:sldId id="272" r:id="rId22"/>
    <p:sldId id="264" r:id="rId23"/>
    <p:sldId id="266" r:id="rId24"/>
    <p:sldId id="276" r:id="rId25"/>
    <p:sldId id="277" r:id="rId26"/>
    <p:sldId id="278" r:id="rId27"/>
    <p:sldId id="279" r:id="rId28"/>
    <p:sldId id="280" r:id="rId29"/>
    <p:sldId id="282" r:id="rId30"/>
    <p:sldId id="283" r:id="rId31"/>
    <p:sldId id="292" r:id="rId32"/>
    <p:sldId id="267" r:id="rId33"/>
    <p:sldId id="293"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olk, Sharon" initials="PS" lastIdx="0" clrIdx="0">
    <p:extLst>
      <p:ext uri="{19B8F6BF-5375-455C-9EA6-DF929625EA0E}">
        <p15:presenceInfo xmlns:p15="http://schemas.microsoft.com/office/powerpoint/2012/main" userId="S-1-5-21-2229603261-2695850303-2038322378-121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614D93-19DE-4611-914E-DC856AABBAB7}" type="datetimeFigureOut">
              <a:rPr lang="en-US" smtClean="0"/>
              <a:t>10/25/2019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5876CA-153D-417D-A0AE-1A99E151298D}" type="slidenum">
              <a:rPr lang="en-US" smtClean="0"/>
              <a:t>‹#›</a:t>
            </a:fld>
            <a:endParaRPr lang="en-US"/>
          </a:p>
        </p:txBody>
      </p:sp>
    </p:spTree>
    <p:extLst>
      <p:ext uri="{BB962C8B-B14F-4D97-AF65-F5344CB8AC3E}">
        <p14:creationId xmlns:p14="http://schemas.microsoft.com/office/powerpoint/2010/main" val="1585463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F81AAD9-E9CD-4D83-94E8-C70F1538A2D9}" type="datetime1">
              <a:rPr lang="en-US" smtClean="0"/>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05209A-405B-47F1-8581-9F7FB0936498}" type="slidenum">
              <a:rPr lang="en-US" smtClean="0"/>
              <a:t>‹#›</a:t>
            </a:fld>
            <a:endParaRPr lang="en-US"/>
          </a:p>
        </p:txBody>
      </p:sp>
    </p:spTree>
    <p:extLst>
      <p:ext uri="{BB962C8B-B14F-4D97-AF65-F5344CB8AC3E}">
        <p14:creationId xmlns:p14="http://schemas.microsoft.com/office/powerpoint/2010/main" val="2668734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CA747D-0951-4B0E-A724-B5B98FD66F29}" type="datetime1">
              <a:rPr lang="en-US" smtClean="0"/>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05209A-405B-47F1-8581-9F7FB0936498}" type="slidenum">
              <a:rPr lang="en-US" smtClean="0"/>
              <a:t>‹#›</a:t>
            </a:fld>
            <a:endParaRPr lang="en-US"/>
          </a:p>
        </p:txBody>
      </p:sp>
    </p:spTree>
    <p:extLst>
      <p:ext uri="{BB962C8B-B14F-4D97-AF65-F5344CB8AC3E}">
        <p14:creationId xmlns:p14="http://schemas.microsoft.com/office/powerpoint/2010/main" val="1621183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88222E-BA67-43D3-9917-EF98E5FFDEBF}" type="datetime1">
              <a:rPr lang="en-US" smtClean="0"/>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05209A-405B-47F1-8581-9F7FB0936498}" type="slidenum">
              <a:rPr lang="en-US" smtClean="0"/>
              <a:t>‹#›</a:t>
            </a:fld>
            <a:endParaRPr lang="en-US"/>
          </a:p>
        </p:txBody>
      </p:sp>
    </p:spTree>
    <p:extLst>
      <p:ext uri="{BB962C8B-B14F-4D97-AF65-F5344CB8AC3E}">
        <p14:creationId xmlns:p14="http://schemas.microsoft.com/office/powerpoint/2010/main" val="4024682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215982-5B3F-45F2-89D0-85D6DD9A41ED}" type="datetime1">
              <a:rPr lang="en-US" smtClean="0"/>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05209A-405B-47F1-8581-9F7FB0936498}" type="slidenum">
              <a:rPr lang="en-US" smtClean="0"/>
              <a:t>‹#›</a:t>
            </a:fld>
            <a:endParaRPr lang="en-US"/>
          </a:p>
        </p:txBody>
      </p:sp>
    </p:spTree>
    <p:extLst>
      <p:ext uri="{BB962C8B-B14F-4D97-AF65-F5344CB8AC3E}">
        <p14:creationId xmlns:p14="http://schemas.microsoft.com/office/powerpoint/2010/main" val="1099470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674FC4-12C9-47C7-84D3-290984647A52}" type="datetime1">
              <a:rPr lang="en-US" smtClean="0"/>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05209A-405B-47F1-8581-9F7FB0936498}" type="slidenum">
              <a:rPr lang="en-US" smtClean="0"/>
              <a:t>‹#›</a:t>
            </a:fld>
            <a:endParaRPr lang="en-US"/>
          </a:p>
        </p:txBody>
      </p:sp>
    </p:spTree>
    <p:extLst>
      <p:ext uri="{BB962C8B-B14F-4D97-AF65-F5344CB8AC3E}">
        <p14:creationId xmlns:p14="http://schemas.microsoft.com/office/powerpoint/2010/main" val="4100038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307077E-B8FC-467F-8D9D-AFB8F4B4ECC0}" type="datetime1">
              <a:rPr lang="en-US" smtClean="0"/>
              <a:t>10/25/2019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05209A-405B-47F1-8581-9F7FB0936498}" type="slidenum">
              <a:rPr lang="en-US" smtClean="0"/>
              <a:t>‹#›</a:t>
            </a:fld>
            <a:endParaRPr lang="en-US"/>
          </a:p>
        </p:txBody>
      </p:sp>
    </p:spTree>
    <p:extLst>
      <p:ext uri="{BB962C8B-B14F-4D97-AF65-F5344CB8AC3E}">
        <p14:creationId xmlns:p14="http://schemas.microsoft.com/office/powerpoint/2010/main" val="1390482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53A44E-37FB-45AD-B79E-0A74C8E04E34}" type="datetime1">
              <a:rPr lang="en-US" smtClean="0"/>
              <a:t>10/25/2019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05209A-405B-47F1-8581-9F7FB0936498}" type="slidenum">
              <a:rPr lang="en-US" smtClean="0"/>
              <a:t>‹#›</a:t>
            </a:fld>
            <a:endParaRPr lang="en-US"/>
          </a:p>
        </p:txBody>
      </p:sp>
    </p:spTree>
    <p:extLst>
      <p:ext uri="{BB962C8B-B14F-4D97-AF65-F5344CB8AC3E}">
        <p14:creationId xmlns:p14="http://schemas.microsoft.com/office/powerpoint/2010/main" val="2182415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29515E7-5AE4-41B3-886F-C8E52C34BE01}" type="datetime1">
              <a:rPr lang="en-US" smtClean="0"/>
              <a:t>10/25/2019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05209A-405B-47F1-8581-9F7FB0936498}" type="slidenum">
              <a:rPr lang="en-US" smtClean="0"/>
              <a:t>‹#›</a:t>
            </a:fld>
            <a:endParaRPr lang="en-US"/>
          </a:p>
        </p:txBody>
      </p:sp>
    </p:spTree>
    <p:extLst>
      <p:ext uri="{BB962C8B-B14F-4D97-AF65-F5344CB8AC3E}">
        <p14:creationId xmlns:p14="http://schemas.microsoft.com/office/powerpoint/2010/main" val="14158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F07D8D-B1B0-46FC-A939-BB089F86EC06}" type="datetime1">
              <a:rPr lang="en-US" smtClean="0"/>
              <a:t>10/25/2019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05209A-405B-47F1-8581-9F7FB0936498}" type="slidenum">
              <a:rPr lang="en-US" smtClean="0"/>
              <a:t>‹#›</a:t>
            </a:fld>
            <a:endParaRPr lang="en-US"/>
          </a:p>
        </p:txBody>
      </p:sp>
    </p:spTree>
    <p:extLst>
      <p:ext uri="{BB962C8B-B14F-4D97-AF65-F5344CB8AC3E}">
        <p14:creationId xmlns:p14="http://schemas.microsoft.com/office/powerpoint/2010/main" val="3191148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33027F-5490-49F2-9D77-48A1F7198AB0}" type="datetime1">
              <a:rPr lang="en-US" smtClean="0"/>
              <a:t>10/25/2019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05209A-405B-47F1-8581-9F7FB0936498}" type="slidenum">
              <a:rPr lang="en-US" smtClean="0"/>
              <a:t>‹#›</a:t>
            </a:fld>
            <a:endParaRPr lang="en-US"/>
          </a:p>
        </p:txBody>
      </p:sp>
    </p:spTree>
    <p:extLst>
      <p:ext uri="{BB962C8B-B14F-4D97-AF65-F5344CB8AC3E}">
        <p14:creationId xmlns:p14="http://schemas.microsoft.com/office/powerpoint/2010/main" val="4170563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30DA690-11A2-43E8-A252-AB296B726A75}" type="datetime1">
              <a:rPr lang="en-US" smtClean="0"/>
              <a:t>10/25/2019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05209A-405B-47F1-8581-9F7FB0936498}" type="slidenum">
              <a:rPr lang="en-US" smtClean="0"/>
              <a:t>‹#›</a:t>
            </a:fld>
            <a:endParaRPr lang="en-US"/>
          </a:p>
        </p:txBody>
      </p:sp>
    </p:spTree>
    <p:extLst>
      <p:ext uri="{BB962C8B-B14F-4D97-AF65-F5344CB8AC3E}">
        <p14:creationId xmlns:p14="http://schemas.microsoft.com/office/powerpoint/2010/main" val="1903318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20E692-9E9B-407D-A70A-46F0F54A337B}" type="datetime1">
              <a:rPr lang="en-US" smtClean="0"/>
              <a:t>10/25/2019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05209A-405B-47F1-8581-9F7FB0936498}" type="slidenum">
              <a:rPr lang="en-US" smtClean="0"/>
              <a:t>‹#›</a:t>
            </a:fld>
            <a:endParaRPr lang="en-US"/>
          </a:p>
        </p:txBody>
      </p:sp>
    </p:spTree>
    <p:extLst>
      <p:ext uri="{BB962C8B-B14F-4D97-AF65-F5344CB8AC3E}">
        <p14:creationId xmlns:p14="http://schemas.microsoft.com/office/powerpoint/2010/main" val="27259573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grants.illinois.gov/porta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grants.illinois.gov/porta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IdentityManagement@Illinois.gov"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grants.illinois.gov/porta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grants.illinois.gov/portal" TargetMode="External"/><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hyperlink" Target="mailto:ienconnect@mailmw.custhelp.com" TargetMode="External"/><Relationship Id="rId2" Type="http://schemas.openxmlformats.org/officeDocument/2006/relationships/image" Target="../media/image1.png"/><Relationship Id="rId1" Type="http://schemas.openxmlformats.org/officeDocument/2006/relationships/slideLayout" Target="../slideLayouts/slideLayout8.xml"/><Relationship Id="rId6" Type="http://schemas.openxmlformats.org/officeDocument/2006/relationships/hyperlink" Target="https://www2.illinois.gov/dceo/SmallBizAssistance/BeginHere/Documents/Start%20Your%20Business%20Handbook%20Spanish%20Version%202019.pdf" TargetMode="External"/><Relationship Id="rId5" Type="http://schemas.openxmlformats.org/officeDocument/2006/relationships/hyperlink" Target="https://www2.illinois.gov/dceo/SmallBizAssistance/BeginHere/Documents/Start%20Your%20Business%20Handbook%202019.pdf" TargetMode="External"/><Relationship Id="rId4" Type="http://schemas.openxmlformats.org/officeDocument/2006/relationships/hyperlink" Target="mailto:Sonia.Gerson@illinois.gov"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mailto:CEO.GATA@Illinois.gov"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sam.gov/SA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fsd.gov/"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844837"/>
            <a:ext cx="9144000" cy="3168326"/>
          </a:xfrm>
          <a:solidFill>
            <a:schemeClr val="accent3">
              <a:lumMod val="40000"/>
              <a:lumOff val="60000"/>
            </a:schemeClr>
          </a:solidFill>
        </p:spPr>
        <p:txBody>
          <a:bodyPr>
            <a:normAutofit fontScale="90000"/>
          </a:bodyPr>
          <a:lstStyle/>
          <a:p>
            <a:pPr algn="ctr"/>
            <a:r>
              <a:rPr lang="en-US" dirty="0"/>
              <a:t>How to register and become prequalified with</a:t>
            </a:r>
            <a:br>
              <a:rPr lang="en-US" dirty="0"/>
            </a:br>
            <a:r>
              <a:rPr lang="en-US" dirty="0"/>
              <a:t>Grant Accountability and Transparency Act</a:t>
            </a:r>
          </a:p>
        </p:txBody>
      </p:sp>
      <p:sp>
        <p:nvSpPr>
          <p:cNvPr id="3" name="Slide Number Placeholder 2">
            <a:extLst>
              <a:ext uri="{FF2B5EF4-FFF2-40B4-BE49-F238E27FC236}">
                <a16:creationId xmlns:a16="http://schemas.microsoft.com/office/drawing/2014/main" id="{CD3C4EED-4CDB-4846-91FF-BABE265294BF}"/>
              </a:ext>
            </a:extLst>
          </p:cNvPr>
          <p:cNvSpPr>
            <a:spLocks noGrp="1"/>
          </p:cNvSpPr>
          <p:nvPr>
            <p:ph type="sldNum" sz="quarter" idx="12"/>
          </p:nvPr>
        </p:nvSpPr>
        <p:spPr/>
        <p:txBody>
          <a:bodyPr/>
          <a:lstStyle/>
          <a:p>
            <a:fld id="{C005209A-405B-47F1-8581-9F7FB0936498}" type="slidenum">
              <a:rPr lang="en-US" smtClean="0"/>
              <a:t>1</a:t>
            </a:fld>
            <a:endParaRPr lang="en-US"/>
          </a:p>
        </p:txBody>
      </p:sp>
    </p:spTree>
    <p:extLst>
      <p:ext uri="{BB962C8B-B14F-4D97-AF65-F5344CB8AC3E}">
        <p14:creationId xmlns:p14="http://schemas.microsoft.com/office/powerpoint/2010/main" val="3498958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AUTHENTICATION</a:t>
            </a:r>
          </a:p>
        </p:txBody>
      </p:sp>
      <p:sp>
        <p:nvSpPr>
          <p:cNvPr id="3" name="Content Placeholder 2"/>
          <p:cNvSpPr>
            <a:spLocks noGrp="1"/>
          </p:cNvSpPr>
          <p:nvPr>
            <p:ph idx="1"/>
          </p:nvPr>
        </p:nvSpPr>
        <p:spPr/>
        <p:txBody>
          <a:bodyPr/>
          <a:lstStyle/>
          <a:p>
            <a:r>
              <a:rPr lang="en-US" dirty="0"/>
              <a:t>The Grantee Portal utilizes the Authentication Portal </a:t>
            </a:r>
            <a:r>
              <a:rPr lang="en-US" dirty="0">
                <a:hlinkClick r:id="rId2"/>
              </a:rPr>
              <a:t>https://grants.Illinois.gov/portal</a:t>
            </a:r>
            <a:r>
              <a:rPr lang="en-US" dirty="0"/>
              <a:t>. A personal or business email address is required to establish an account. Authentication verifies the relationship between an individual and the organization they represent. Authentication is performed once for each individual associated with a registration. To obtain an account click the “</a:t>
            </a:r>
            <a:r>
              <a:rPr lang="en-US" dirty="0">
                <a:solidFill>
                  <a:schemeClr val="accent2">
                    <a:lumMod val="75000"/>
                  </a:schemeClr>
                </a:solidFill>
              </a:rPr>
              <a:t>Create account</a:t>
            </a:r>
            <a:r>
              <a:rPr lang="en-US" dirty="0"/>
              <a:t>” button. For help with the Illinois.gov Authentication Portal please click the 'Can't access your account' link below the sign in button.</a:t>
            </a:r>
          </a:p>
          <a:p>
            <a:r>
              <a:rPr lang="en-US" dirty="0"/>
              <a:t>See next 2 slides</a:t>
            </a:r>
          </a:p>
        </p:txBody>
      </p:sp>
      <p:sp>
        <p:nvSpPr>
          <p:cNvPr id="4" name="Slide Number Placeholder 3">
            <a:extLst>
              <a:ext uri="{FF2B5EF4-FFF2-40B4-BE49-F238E27FC236}">
                <a16:creationId xmlns:a16="http://schemas.microsoft.com/office/drawing/2014/main" id="{4EB1644E-7952-4BF3-A763-C588C451371C}"/>
              </a:ext>
            </a:extLst>
          </p:cNvPr>
          <p:cNvSpPr>
            <a:spLocks noGrp="1"/>
          </p:cNvSpPr>
          <p:nvPr>
            <p:ph type="sldNum" sz="quarter" idx="12"/>
          </p:nvPr>
        </p:nvSpPr>
        <p:spPr/>
        <p:txBody>
          <a:bodyPr/>
          <a:lstStyle/>
          <a:p>
            <a:fld id="{C005209A-405B-47F1-8581-9F7FB0936498}" type="slidenum">
              <a:rPr lang="en-US" smtClean="0"/>
              <a:t>10</a:t>
            </a:fld>
            <a:endParaRPr lang="en-US"/>
          </a:p>
        </p:txBody>
      </p:sp>
    </p:spTree>
    <p:extLst>
      <p:ext uri="{BB962C8B-B14F-4D97-AF65-F5344CB8AC3E}">
        <p14:creationId xmlns:p14="http://schemas.microsoft.com/office/powerpoint/2010/main" val="1711623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838200" y="60325"/>
            <a:ext cx="10515600" cy="1325563"/>
          </a:xfrm>
        </p:spPr>
        <p:txBody>
          <a:bodyPr/>
          <a:lstStyle/>
          <a:p>
            <a:pPr algn="ctr"/>
            <a:r>
              <a:rPr lang="en-US" dirty="0">
                <a:hlinkClick r:id="rId2"/>
              </a:rPr>
              <a:t>https://grants.Illinois.gov/portal</a:t>
            </a:r>
            <a:r>
              <a:rPr lang="en-US" dirty="0"/>
              <a:t> </a:t>
            </a:r>
            <a:br>
              <a:rPr lang="en-US" dirty="0"/>
            </a:br>
            <a:r>
              <a:rPr lang="en-US" sz="1800" dirty="0"/>
              <a:t>Be sure to use Internet Explorer as your web browser.</a:t>
            </a:r>
            <a:endParaRPr lang="en-US" dirty="0"/>
          </a:p>
        </p:txBody>
      </p:sp>
      <p:sp>
        <p:nvSpPr>
          <p:cNvPr id="6" name="Content Placeholder 5"/>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0" y="1208583"/>
            <a:ext cx="12192000" cy="5585421"/>
          </a:xfrm>
          <a:prstGeom prst="rect">
            <a:avLst/>
          </a:prstGeom>
        </p:spPr>
      </p:pic>
      <p:sp>
        <p:nvSpPr>
          <p:cNvPr id="2" name="Oval 1"/>
          <p:cNvSpPr/>
          <p:nvPr/>
        </p:nvSpPr>
        <p:spPr>
          <a:xfrm>
            <a:off x="3623733" y="2387600"/>
            <a:ext cx="1032934" cy="122766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B40A9F7A-B67B-46D9-881C-86FDEA1B0016}"/>
              </a:ext>
            </a:extLst>
          </p:cNvPr>
          <p:cNvSpPr>
            <a:spLocks noGrp="1"/>
          </p:cNvSpPr>
          <p:nvPr>
            <p:ph type="sldNum" sz="quarter" idx="12"/>
          </p:nvPr>
        </p:nvSpPr>
        <p:spPr/>
        <p:txBody>
          <a:bodyPr/>
          <a:lstStyle/>
          <a:p>
            <a:fld id="{C005209A-405B-47F1-8581-9F7FB0936498}" type="slidenum">
              <a:rPr lang="en-US" smtClean="0"/>
              <a:t>11</a:t>
            </a:fld>
            <a:endParaRPr lang="en-US"/>
          </a:p>
        </p:txBody>
      </p:sp>
    </p:spTree>
    <p:extLst>
      <p:ext uri="{BB962C8B-B14F-4D97-AF65-F5344CB8AC3E}">
        <p14:creationId xmlns:p14="http://schemas.microsoft.com/office/powerpoint/2010/main" val="1266659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038545" y="276477"/>
            <a:ext cx="8296836" cy="6305046"/>
          </a:xfrm>
          <a:prstGeom prst="rect">
            <a:avLst/>
          </a:prstGeom>
        </p:spPr>
      </p:pic>
      <p:sp>
        <p:nvSpPr>
          <p:cNvPr id="2" name="Slide Number Placeholder 1">
            <a:extLst>
              <a:ext uri="{FF2B5EF4-FFF2-40B4-BE49-F238E27FC236}">
                <a16:creationId xmlns:a16="http://schemas.microsoft.com/office/drawing/2014/main" id="{0E1FE02B-A98A-49C5-9672-719406DE15CC}"/>
              </a:ext>
            </a:extLst>
          </p:cNvPr>
          <p:cNvSpPr>
            <a:spLocks noGrp="1"/>
          </p:cNvSpPr>
          <p:nvPr>
            <p:ph type="sldNum" sz="quarter" idx="12"/>
          </p:nvPr>
        </p:nvSpPr>
        <p:spPr/>
        <p:txBody>
          <a:bodyPr/>
          <a:lstStyle/>
          <a:p>
            <a:fld id="{C005209A-405B-47F1-8581-9F7FB0936498}" type="slidenum">
              <a:rPr lang="en-US" smtClean="0"/>
              <a:t>12</a:t>
            </a:fld>
            <a:endParaRPr lang="en-US"/>
          </a:p>
        </p:txBody>
      </p:sp>
    </p:spTree>
    <p:extLst>
      <p:ext uri="{BB962C8B-B14F-4D97-AF65-F5344CB8AC3E}">
        <p14:creationId xmlns:p14="http://schemas.microsoft.com/office/powerpoint/2010/main" val="2023826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45620" y="2077156"/>
            <a:ext cx="10029825" cy="4279194"/>
          </a:xfrm>
          <a:prstGeom prst="rect">
            <a:avLst/>
          </a:prstGeom>
        </p:spPr>
      </p:pic>
      <p:sp>
        <p:nvSpPr>
          <p:cNvPr id="2" name="Slide Number Placeholder 1">
            <a:extLst>
              <a:ext uri="{FF2B5EF4-FFF2-40B4-BE49-F238E27FC236}">
                <a16:creationId xmlns:a16="http://schemas.microsoft.com/office/drawing/2014/main" id="{15E4F95E-6450-400C-AA2B-761313ECE01B}"/>
              </a:ext>
            </a:extLst>
          </p:cNvPr>
          <p:cNvSpPr>
            <a:spLocks noGrp="1"/>
          </p:cNvSpPr>
          <p:nvPr>
            <p:ph type="sldNum" sz="quarter" idx="12"/>
          </p:nvPr>
        </p:nvSpPr>
        <p:spPr/>
        <p:txBody>
          <a:bodyPr/>
          <a:lstStyle/>
          <a:p>
            <a:fld id="{C005209A-405B-47F1-8581-9F7FB0936498}" type="slidenum">
              <a:rPr lang="en-US" smtClean="0"/>
              <a:t>13</a:t>
            </a:fld>
            <a:endParaRPr lang="en-US"/>
          </a:p>
        </p:txBody>
      </p:sp>
      <p:sp>
        <p:nvSpPr>
          <p:cNvPr id="10" name="TextBox 9">
            <a:extLst>
              <a:ext uri="{FF2B5EF4-FFF2-40B4-BE49-F238E27FC236}">
                <a16:creationId xmlns:a16="http://schemas.microsoft.com/office/drawing/2014/main" id="{B30DD7FE-3060-439E-88FA-A373478AB053}"/>
              </a:ext>
            </a:extLst>
          </p:cNvPr>
          <p:cNvSpPr txBox="1"/>
          <p:nvPr/>
        </p:nvSpPr>
        <p:spPr>
          <a:xfrm>
            <a:off x="1399821" y="485421"/>
            <a:ext cx="8342489" cy="1200329"/>
          </a:xfrm>
          <a:prstGeom prst="rect">
            <a:avLst/>
          </a:prstGeom>
          <a:noFill/>
        </p:spPr>
        <p:txBody>
          <a:bodyPr wrap="square" rtlCol="0">
            <a:spAutoFit/>
          </a:bodyPr>
          <a:lstStyle/>
          <a:p>
            <a:r>
              <a:rPr lang="en-US" dirty="0"/>
              <a:t>You should receive an email from </a:t>
            </a:r>
            <a:r>
              <a:rPr lang="en-US" dirty="0">
                <a:hlinkClick r:id="rId3"/>
              </a:rPr>
              <a:t>IdentityManagement@Illinois.gov</a:t>
            </a:r>
            <a:r>
              <a:rPr lang="en-US" dirty="0"/>
              <a:t> to the address you entered to create your new account. If you did not receive the email, check your spam or trash folder.  To verify your account you will need click the link in the email message that was sent from </a:t>
            </a:r>
            <a:r>
              <a:rPr lang="en-US" dirty="0">
                <a:hlinkClick r:id="rId3"/>
              </a:rPr>
              <a:t>IdentityManagement@Illinois.gov</a:t>
            </a:r>
            <a:r>
              <a:rPr lang="en-US" dirty="0"/>
              <a:t>. </a:t>
            </a:r>
          </a:p>
        </p:txBody>
      </p:sp>
    </p:spTree>
    <p:extLst>
      <p:ext uri="{BB962C8B-B14F-4D97-AF65-F5344CB8AC3E}">
        <p14:creationId xmlns:p14="http://schemas.microsoft.com/office/powerpoint/2010/main" val="311560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GRANTEE REGISTRATION</a:t>
            </a:r>
          </a:p>
        </p:txBody>
      </p:sp>
      <p:sp>
        <p:nvSpPr>
          <p:cNvPr id="3" name="Content Placeholder 2"/>
          <p:cNvSpPr>
            <a:spLocks noGrp="1"/>
          </p:cNvSpPr>
          <p:nvPr>
            <p:ph idx="1"/>
          </p:nvPr>
        </p:nvSpPr>
        <p:spPr/>
        <p:txBody>
          <a:bodyPr/>
          <a:lstStyle/>
          <a:p>
            <a:r>
              <a:rPr lang="en-US" dirty="0"/>
              <a:t>All grantees must be registered with the State of Illinois.  </a:t>
            </a:r>
            <a:r>
              <a:rPr lang="en-US" b="1" dirty="0"/>
              <a:t>Grantee Registration </a:t>
            </a:r>
            <a:r>
              <a:rPr lang="en-US" dirty="0"/>
              <a:t>is completed by browsing to </a:t>
            </a:r>
            <a:r>
              <a:rPr lang="en-US" b="1" dirty="0">
                <a:hlinkClick r:id="rId2"/>
              </a:rPr>
              <a:t>https://grants.illinois.gov/portal</a:t>
            </a:r>
            <a:r>
              <a:rPr lang="en-US" dirty="0"/>
              <a:t> and associating your Illinois.gov account with your organization. </a:t>
            </a:r>
            <a:r>
              <a:rPr lang="en-US" dirty="0">
                <a:solidFill>
                  <a:schemeClr val="accent2">
                    <a:lumMod val="75000"/>
                  </a:schemeClr>
                </a:solidFill>
              </a:rPr>
              <a:t>New accounts must enter the organization’s information on the Registration screen</a:t>
            </a:r>
            <a:r>
              <a:rPr lang="en-US" dirty="0"/>
              <a:t>.  Existing accounts must click the “Edit” button next to the organization name on the Main Menu.</a:t>
            </a:r>
          </a:p>
          <a:p>
            <a:r>
              <a:rPr lang="en-US" dirty="0"/>
              <a:t>See 4 following slides</a:t>
            </a:r>
          </a:p>
        </p:txBody>
      </p:sp>
      <p:sp>
        <p:nvSpPr>
          <p:cNvPr id="4" name="Slide Number Placeholder 3">
            <a:extLst>
              <a:ext uri="{FF2B5EF4-FFF2-40B4-BE49-F238E27FC236}">
                <a16:creationId xmlns:a16="http://schemas.microsoft.com/office/drawing/2014/main" id="{EBD8BD86-8C08-4F34-922F-31F043C8D35A}"/>
              </a:ext>
            </a:extLst>
          </p:cNvPr>
          <p:cNvSpPr>
            <a:spLocks noGrp="1"/>
          </p:cNvSpPr>
          <p:nvPr>
            <p:ph type="sldNum" sz="quarter" idx="12"/>
          </p:nvPr>
        </p:nvSpPr>
        <p:spPr/>
        <p:txBody>
          <a:bodyPr/>
          <a:lstStyle/>
          <a:p>
            <a:fld id="{C005209A-405B-47F1-8581-9F7FB0936498}" type="slidenum">
              <a:rPr lang="en-US" smtClean="0"/>
              <a:t>14</a:t>
            </a:fld>
            <a:endParaRPr lang="en-US"/>
          </a:p>
        </p:txBody>
      </p:sp>
    </p:spTree>
    <p:extLst>
      <p:ext uri="{BB962C8B-B14F-4D97-AF65-F5344CB8AC3E}">
        <p14:creationId xmlns:p14="http://schemas.microsoft.com/office/powerpoint/2010/main" val="3958616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0" y="809327"/>
            <a:ext cx="12192000" cy="5585421"/>
          </a:xfrm>
          <a:prstGeom prst="rect">
            <a:avLst/>
          </a:prstGeom>
        </p:spPr>
      </p:pic>
      <p:sp>
        <p:nvSpPr>
          <p:cNvPr id="5" name="Oval 4"/>
          <p:cNvSpPr/>
          <p:nvPr/>
        </p:nvSpPr>
        <p:spPr>
          <a:xfrm>
            <a:off x="2675467" y="1841501"/>
            <a:ext cx="1210733" cy="1143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6EF2978A-3EB2-4684-B6FD-A234F8A4F4AC}"/>
              </a:ext>
            </a:extLst>
          </p:cNvPr>
          <p:cNvSpPr>
            <a:spLocks noGrp="1"/>
          </p:cNvSpPr>
          <p:nvPr>
            <p:ph type="sldNum" sz="quarter" idx="12"/>
          </p:nvPr>
        </p:nvSpPr>
        <p:spPr/>
        <p:txBody>
          <a:bodyPr/>
          <a:lstStyle/>
          <a:p>
            <a:fld id="{C005209A-405B-47F1-8581-9F7FB0936498}" type="slidenum">
              <a:rPr lang="en-US" smtClean="0"/>
              <a:t>15</a:t>
            </a:fld>
            <a:endParaRPr lang="en-US"/>
          </a:p>
        </p:txBody>
      </p:sp>
      <p:sp>
        <p:nvSpPr>
          <p:cNvPr id="7" name="TextBox 6">
            <a:extLst>
              <a:ext uri="{FF2B5EF4-FFF2-40B4-BE49-F238E27FC236}">
                <a16:creationId xmlns:a16="http://schemas.microsoft.com/office/drawing/2014/main" id="{627DB7CA-172B-49DE-AD8F-F60877C0D4B3}"/>
              </a:ext>
            </a:extLst>
          </p:cNvPr>
          <p:cNvSpPr txBox="1"/>
          <p:nvPr/>
        </p:nvSpPr>
        <p:spPr>
          <a:xfrm>
            <a:off x="3082990" y="182195"/>
            <a:ext cx="6026020" cy="646331"/>
          </a:xfrm>
          <a:prstGeom prst="rect">
            <a:avLst/>
          </a:prstGeom>
          <a:noFill/>
        </p:spPr>
        <p:txBody>
          <a:bodyPr wrap="square" rtlCol="0">
            <a:spAutoFit/>
          </a:bodyPr>
          <a:lstStyle/>
          <a:p>
            <a:pPr algn="ctr"/>
            <a:r>
              <a:rPr lang="en-US" b="1" dirty="0"/>
              <a:t>Go to the grantee portal at </a:t>
            </a:r>
            <a:r>
              <a:rPr lang="en-US" b="1" dirty="0">
                <a:hlinkClick r:id="rId3"/>
              </a:rPr>
              <a:t>https://grants.illinois.gov/portal</a:t>
            </a:r>
            <a:r>
              <a:rPr lang="en-US" b="1" dirty="0"/>
              <a:t>.  Be sure to use Internet Explorer as your web browser.</a:t>
            </a:r>
            <a:r>
              <a:rPr lang="en-US" dirty="0"/>
              <a:t> </a:t>
            </a:r>
          </a:p>
        </p:txBody>
      </p:sp>
    </p:spTree>
    <p:extLst>
      <p:ext uri="{BB962C8B-B14F-4D97-AF65-F5344CB8AC3E}">
        <p14:creationId xmlns:p14="http://schemas.microsoft.com/office/powerpoint/2010/main" val="107464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33512" y="1014412"/>
            <a:ext cx="9324975" cy="4829175"/>
          </a:xfrm>
          <a:prstGeom prst="rect">
            <a:avLst/>
          </a:prstGeom>
        </p:spPr>
      </p:pic>
      <p:sp>
        <p:nvSpPr>
          <p:cNvPr id="5" name="Oval 4"/>
          <p:cNvSpPr/>
          <p:nvPr/>
        </p:nvSpPr>
        <p:spPr>
          <a:xfrm>
            <a:off x="6273800" y="3801533"/>
            <a:ext cx="1227667" cy="132926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1D2A34E6-6A08-485A-AFA6-7179735F1489}"/>
              </a:ext>
            </a:extLst>
          </p:cNvPr>
          <p:cNvSpPr>
            <a:spLocks noGrp="1"/>
          </p:cNvSpPr>
          <p:nvPr>
            <p:ph type="sldNum" sz="quarter" idx="12"/>
          </p:nvPr>
        </p:nvSpPr>
        <p:spPr/>
        <p:txBody>
          <a:bodyPr/>
          <a:lstStyle/>
          <a:p>
            <a:fld id="{C005209A-405B-47F1-8581-9F7FB0936498}" type="slidenum">
              <a:rPr lang="en-US" smtClean="0"/>
              <a:t>16</a:t>
            </a:fld>
            <a:endParaRPr lang="en-US"/>
          </a:p>
        </p:txBody>
      </p:sp>
    </p:spTree>
    <p:extLst>
      <p:ext uri="{BB962C8B-B14F-4D97-AF65-F5344CB8AC3E}">
        <p14:creationId xmlns:p14="http://schemas.microsoft.com/office/powerpoint/2010/main" val="1228934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788761"/>
            <a:ext cx="12192000" cy="5365144"/>
          </a:xfrm>
          <a:prstGeom prst="rect">
            <a:avLst/>
          </a:prstGeom>
        </p:spPr>
      </p:pic>
      <p:sp>
        <p:nvSpPr>
          <p:cNvPr id="5" name="Rounded Rectangle 4"/>
          <p:cNvSpPr/>
          <p:nvPr/>
        </p:nvSpPr>
        <p:spPr>
          <a:xfrm>
            <a:off x="3141133" y="2429933"/>
            <a:ext cx="3191934" cy="18626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a:cxnSpLocks/>
          </p:cNvCxnSpPr>
          <p:nvPr/>
        </p:nvCxnSpPr>
        <p:spPr>
          <a:xfrm flipH="1">
            <a:off x="4318001" y="2754489"/>
            <a:ext cx="2590799" cy="7168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3141133" y="2142067"/>
            <a:ext cx="3014134" cy="1439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C9CD4ACB-3539-4B1A-83C7-B609BD699E80}"/>
              </a:ext>
            </a:extLst>
          </p:cNvPr>
          <p:cNvSpPr>
            <a:spLocks noGrp="1"/>
          </p:cNvSpPr>
          <p:nvPr>
            <p:ph type="sldNum" sz="quarter" idx="12"/>
          </p:nvPr>
        </p:nvSpPr>
        <p:spPr/>
        <p:txBody>
          <a:bodyPr/>
          <a:lstStyle/>
          <a:p>
            <a:fld id="{C005209A-405B-47F1-8581-9F7FB0936498}" type="slidenum">
              <a:rPr lang="en-US" smtClean="0"/>
              <a:t>17</a:t>
            </a:fld>
            <a:endParaRPr lang="en-US"/>
          </a:p>
        </p:txBody>
      </p:sp>
      <p:sp>
        <p:nvSpPr>
          <p:cNvPr id="8" name="TextBox 7">
            <a:extLst>
              <a:ext uri="{FF2B5EF4-FFF2-40B4-BE49-F238E27FC236}">
                <a16:creationId xmlns:a16="http://schemas.microsoft.com/office/drawing/2014/main" id="{B7846961-C6E8-4D86-A6E0-45ABC3D678BF}"/>
              </a:ext>
            </a:extLst>
          </p:cNvPr>
          <p:cNvSpPr txBox="1"/>
          <p:nvPr/>
        </p:nvSpPr>
        <p:spPr>
          <a:xfrm>
            <a:off x="2138438" y="186612"/>
            <a:ext cx="8033658" cy="369332"/>
          </a:xfrm>
          <a:prstGeom prst="rect">
            <a:avLst/>
          </a:prstGeom>
          <a:noFill/>
        </p:spPr>
        <p:txBody>
          <a:bodyPr wrap="square" rtlCol="0">
            <a:spAutoFit/>
          </a:bodyPr>
          <a:lstStyle/>
          <a:p>
            <a:pPr algn="ctr"/>
            <a:r>
              <a:rPr lang="en-US" dirty="0"/>
              <a:t>To begin creating your GATA account, enter the DUNS number.</a:t>
            </a:r>
          </a:p>
        </p:txBody>
      </p:sp>
    </p:spTree>
    <p:extLst>
      <p:ext uri="{BB962C8B-B14F-4D97-AF65-F5344CB8AC3E}">
        <p14:creationId xmlns:p14="http://schemas.microsoft.com/office/powerpoint/2010/main" val="31861765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71567" y="0"/>
            <a:ext cx="6048866" cy="6858000"/>
          </a:xfrm>
          <a:prstGeom prst="rect">
            <a:avLst/>
          </a:prstGeom>
        </p:spPr>
      </p:pic>
      <p:sp>
        <p:nvSpPr>
          <p:cNvPr id="5" name="Rounded Rectangle 4"/>
          <p:cNvSpPr/>
          <p:nvPr/>
        </p:nvSpPr>
        <p:spPr>
          <a:xfrm>
            <a:off x="3598334" y="1797050"/>
            <a:ext cx="795867" cy="963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3302001" y="4064794"/>
            <a:ext cx="795867" cy="963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3606802" y="3168649"/>
            <a:ext cx="626531" cy="994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3598334" y="2236787"/>
            <a:ext cx="795867" cy="963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3302001" y="3618309"/>
            <a:ext cx="795867" cy="963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6096000" y="4946650"/>
            <a:ext cx="795867" cy="963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3124201" y="4986468"/>
            <a:ext cx="795867" cy="963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6951134" y="4540250"/>
            <a:ext cx="795867" cy="963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12">
            <a:extLst>
              <a:ext uri="{FF2B5EF4-FFF2-40B4-BE49-F238E27FC236}">
                <a16:creationId xmlns:a16="http://schemas.microsoft.com/office/drawing/2014/main" id="{A46D06F7-03E6-4464-84C4-501D9ACAB817}"/>
              </a:ext>
            </a:extLst>
          </p:cNvPr>
          <p:cNvSpPr>
            <a:spLocks noGrp="1"/>
          </p:cNvSpPr>
          <p:nvPr>
            <p:ph type="sldNum" sz="quarter" idx="12"/>
          </p:nvPr>
        </p:nvSpPr>
        <p:spPr/>
        <p:txBody>
          <a:bodyPr/>
          <a:lstStyle/>
          <a:p>
            <a:fld id="{C005209A-405B-47F1-8581-9F7FB0936498}" type="slidenum">
              <a:rPr lang="en-US" smtClean="0"/>
              <a:t>18</a:t>
            </a:fld>
            <a:endParaRPr lang="en-US"/>
          </a:p>
        </p:txBody>
      </p:sp>
    </p:spTree>
    <p:extLst>
      <p:ext uri="{BB962C8B-B14F-4D97-AF65-F5344CB8AC3E}">
        <p14:creationId xmlns:p14="http://schemas.microsoft.com/office/powerpoint/2010/main" val="1766511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0"/>
            <a:ext cx="5577945" cy="1600200"/>
          </a:xfrm>
        </p:spPr>
        <p:txBody>
          <a:bodyPr/>
          <a:lstStyle/>
          <a:p>
            <a:r>
              <a:rPr lang="en-US" dirty="0"/>
              <a:t>3. GRANTEE PRE-QUALIFICATION</a:t>
            </a:r>
          </a:p>
        </p:txBody>
      </p:sp>
      <p:sp>
        <p:nvSpPr>
          <p:cNvPr id="3" name="Content Placeholder 2"/>
          <p:cNvSpPr>
            <a:spLocks noGrp="1"/>
          </p:cNvSpPr>
          <p:nvPr>
            <p:ph type="body" sz="half" idx="2"/>
          </p:nvPr>
        </p:nvSpPr>
        <p:spPr>
          <a:xfrm>
            <a:off x="839788" y="1676400"/>
            <a:ext cx="6204479" cy="4192588"/>
          </a:xfrm>
        </p:spPr>
        <p:txBody>
          <a:bodyPr>
            <a:normAutofit/>
          </a:bodyPr>
          <a:lstStyle/>
          <a:p>
            <a:pPr marL="285750" indent="-285750">
              <a:buFont typeface="Arial" panose="020B0604020202020204" pitchFamily="34" charset="0"/>
              <a:buChar char="•"/>
            </a:pPr>
            <a:r>
              <a:rPr lang="en-US" dirty="0"/>
              <a:t>All entities must be qualified to do business with the State of Illinois.  To be qualified for a grant award, an entity must:</a:t>
            </a:r>
          </a:p>
          <a:p>
            <a:pPr lvl="1"/>
            <a:r>
              <a:rPr lang="en-US" dirty="0"/>
              <a:t>  Have a valid DUNS number;</a:t>
            </a:r>
          </a:p>
          <a:p>
            <a:pPr lvl="1"/>
            <a:r>
              <a:rPr lang="en-US" dirty="0"/>
              <a:t>  Have a current SAM.gov account;</a:t>
            </a:r>
          </a:p>
          <a:p>
            <a:pPr lvl="1"/>
            <a:r>
              <a:rPr lang="en-US" dirty="0"/>
              <a:t>  Not be on the Federal Excluded Parties List;</a:t>
            </a:r>
          </a:p>
          <a:p>
            <a:pPr lvl="1"/>
            <a:r>
              <a:rPr lang="en-US" dirty="0"/>
              <a:t>  Be in Good Standing with the Illinois Secretary of State, as applicable;</a:t>
            </a:r>
          </a:p>
          <a:p>
            <a:pPr lvl="1"/>
            <a:r>
              <a:rPr lang="en-US" dirty="0"/>
              <a:t>  Not be on the Illinois Stop Payment list;</a:t>
            </a:r>
          </a:p>
          <a:p>
            <a:pPr lvl="1"/>
            <a:r>
              <a:rPr lang="en-US" dirty="0"/>
              <a:t>  Not on the Dept. of Healthcare and Family Services Provider Sanctions list.</a:t>
            </a:r>
          </a:p>
          <a:p>
            <a:pPr marL="285750" indent="-285750">
              <a:buFont typeface="Arial" panose="020B0604020202020204" pitchFamily="34" charset="0"/>
              <a:buChar char="•"/>
            </a:pPr>
            <a:r>
              <a:rPr lang="en-US" b="1" dirty="0"/>
              <a:t>Pre-qualification </a:t>
            </a:r>
            <a:r>
              <a:rPr lang="en-US" dirty="0"/>
              <a:t>status will be verified after Grantee Registration is registered and nightly thereafter.  If an entity has a pre-qualification issue, the specific issue and remediation support is provided thru the grantee portal.  Entities on the Federal Excluded Parties List are not eligible to do business with the State of Illinois.</a:t>
            </a:r>
          </a:p>
          <a:p>
            <a:pPr lvl="1"/>
            <a:endParaRPr lang="en-US" dirty="0"/>
          </a:p>
          <a:p>
            <a:endParaRPr lang="en-US" dirty="0"/>
          </a:p>
        </p:txBody>
      </p:sp>
      <p:sp>
        <p:nvSpPr>
          <p:cNvPr id="6" name="Picture Placeholder 5"/>
          <p:cNvSpPr>
            <a:spLocks noGrp="1"/>
          </p:cNvSpPr>
          <p:nvPr>
            <p:ph type="pic" idx="1"/>
          </p:nvPr>
        </p:nvSpPr>
        <p:spPr>
          <a:xfrm>
            <a:off x="7273174" y="987425"/>
            <a:ext cx="4082213" cy="4873625"/>
          </a:xfrm>
        </p:spPr>
      </p:sp>
      <p:pic>
        <p:nvPicPr>
          <p:cNvPr id="7" name="Picture 6"/>
          <p:cNvPicPr>
            <a:picLocks noChangeAspect="1"/>
          </p:cNvPicPr>
          <p:nvPr/>
        </p:nvPicPr>
        <p:blipFill>
          <a:blip r:embed="rId2"/>
          <a:stretch>
            <a:fillRect/>
          </a:stretch>
        </p:blipFill>
        <p:spPr>
          <a:xfrm>
            <a:off x="7044267" y="496689"/>
            <a:ext cx="4842932" cy="5556910"/>
          </a:xfrm>
          <a:prstGeom prst="rect">
            <a:avLst/>
          </a:prstGeom>
        </p:spPr>
      </p:pic>
      <p:sp>
        <p:nvSpPr>
          <p:cNvPr id="8" name="Rounded Rectangle 7"/>
          <p:cNvSpPr/>
          <p:nvPr/>
        </p:nvSpPr>
        <p:spPr>
          <a:xfrm>
            <a:off x="7670801" y="2362200"/>
            <a:ext cx="1473200" cy="127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7586133" y="2556933"/>
            <a:ext cx="482600"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8068733" y="2971469"/>
            <a:ext cx="1769534" cy="1219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724383E1-BC0C-47FB-8082-B6D365886652}"/>
              </a:ext>
            </a:extLst>
          </p:cNvPr>
          <p:cNvSpPr>
            <a:spLocks noGrp="1"/>
          </p:cNvSpPr>
          <p:nvPr>
            <p:ph type="sldNum" sz="quarter" idx="12"/>
          </p:nvPr>
        </p:nvSpPr>
        <p:spPr/>
        <p:txBody>
          <a:bodyPr/>
          <a:lstStyle/>
          <a:p>
            <a:fld id="{C005209A-405B-47F1-8581-9F7FB0936498}" type="slidenum">
              <a:rPr lang="en-US" smtClean="0"/>
              <a:t>19</a:t>
            </a:fld>
            <a:endParaRPr lang="en-US"/>
          </a:p>
        </p:txBody>
      </p:sp>
    </p:spTree>
    <p:extLst>
      <p:ext uri="{BB962C8B-B14F-4D97-AF65-F5344CB8AC3E}">
        <p14:creationId xmlns:p14="http://schemas.microsoft.com/office/powerpoint/2010/main" val="3572630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2C5B1-CDC3-457F-BAE5-C0AD30A3405A}"/>
              </a:ext>
            </a:extLst>
          </p:cNvPr>
          <p:cNvSpPr>
            <a:spLocks noGrp="1"/>
          </p:cNvSpPr>
          <p:nvPr>
            <p:ph type="title"/>
          </p:nvPr>
        </p:nvSpPr>
        <p:spPr>
          <a:xfrm>
            <a:off x="481013" y="3752849"/>
            <a:ext cx="3290887" cy="2452687"/>
          </a:xfrm>
        </p:spPr>
        <p:txBody>
          <a:bodyPr vert="horz" lIns="91440" tIns="45720" rIns="91440" bIns="45720" rtlCol="0" anchor="ctr">
            <a:normAutofit/>
          </a:bodyPr>
          <a:lstStyle/>
          <a:p>
            <a:r>
              <a:rPr lang="en-US" sz="3600" dirty="0"/>
              <a:t>First Stop Business Information Center</a:t>
            </a:r>
          </a:p>
        </p:txBody>
      </p:sp>
      <p:pic>
        <p:nvPicPr>
          <p:cNvPr id="6" name="Content Placeholder 5">
            <a:extLst>
              <a:ext uri="{FF2B5EF4-FFF2-40B4-BE49-F238E27FC236}">
                <a16:creationId xmlns:a16="http://schemas.microsoft.com/office/drawing/2014/main" id="{757E366B-46AE-4149-B602-A1824906EE2B}"/>
              </a:ext>
            </a:extLst>
          </p:cNvPr>
          <p:cNvPicPr>
            <a:picLocks noGrp="1" noChangeAspect="1"/>
          </p:cNvPicPr>
          <p:nvPr>
            <p:ph idx="1"/>
          </p:nvPr>
        </p:nvPicPr>
        <p:blipFill rotWithShape="1">
          <a:blip r:embed="rId2"/>
          <a:srcRect b="4143"/>
          <a:stretch/>
        </p:blipFill>
        <p:spPr>
          <a:xfrm>
            <a:off x="1948939" y="652464"/>
            <a:ext cx="8070188" cy="2456144"/>
          </a:xfrm>
          <a:custGeom>
            <a:avLst/>
            <a:gdLst>
              <a:gd name="connsiteX0" fmla="*/ 0 w 12192000"/>
              <a:gd name="connsiteY0" fmla="*/ 0 h 3692092"/>
              <a:gd name="connsiteX1" fmla="*/ 12192000 w 12192000"/>
              <a:gd name="connsiteY1" fmla="*/ 0 h 3692092"/>
              <a:gd name="connsiteX2" fmla="*/ 12192000 w 12192000"/>
              <a:gd name="connsiteY2" fmla="*/ 3504824 h 3692092"/>
              <a:gd name="connsiteX3" fmla="*/ 12024691 w 12192000"/>
              <a:gd name="connsiteY3" fmla="*/ 3517794 h 3692092"/>
              <a:gd name="connsiteX4" fmla="*/ 160485 w 12192000"/>
              <a:gd name="connsiteY4" fmla="*/ 3663863 h 3692092"/>
              <a:gd name="connsiteX5" fmla="*/ 0 w 12192000"/>
              <a:gd name="connsiteY5" fmla="*/ 3692092 h 369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4" name="Text Placeholder 3">
            <a:extLst>
              <a:ext uri="{FF2B5EF4-FFF2-40B4-BE49-F238E27FC236}">
                <a16:creationId xmlns:a16="http://schemas.microsoft.com/office/drawing/2014/main" id="{4BACC4B7-1AA9-4C42-AF0C-43DB4F42F80C}"/>
              </a:ext>
            </a:extLst>
          </p:cNvPr>
          <p:cNvSpPr>
            <a:spLocks noGrp="1"/>
          </p:cNvSpPr>
          <p:nvPr>
            <p:ph type="body" sz="half" idx="2"/>
          </p:nvPr>
        </p:nvSpPr>
        <p:spPr>
          <a:xfrm>
            <a:off x="4223982" y="3752850"/>
            <a:ext cx="7485413" cy="3105140"/>
          </a:xfrm>
        </p:spPr>
        <p:txBody>
          <a:bodyPr vert="horz" lIns="91440" tIns="45720" rIns="91440" bIns="45720" rtlCol="0" anchor="ctr">
            <a:normAutofit/>
          </a:bodyPr>
          <a:lstStyle/>
          <a:p>
            <a:r>
              <a:rPr lang="en-US" sz="1800" dirty="0"/>
              <a:t>DCEO offers a single statewide resource for entrepreneurs and businesses to obtain comprehensive regulatory and permitting information.  Center staff provide professional guidance to entrepreneurs by linking them to state and local resources.  Services include:</a:t>
            </a:r>
          </a:p>
          <a:p>
            <a:r>
              <a:rPr lang="en-US" sz="1800" dirty="0"/>
              <a:t>•Toll free helpline 1.800.252.2923 or </a:t>
            </a:r>
            <a:r>
              <a:rPr lang="en-US" sz="1800" dirty="0">
                <a:hlinkClick r:id="rId3"/>
              </a:rPr>
              <a:t>email us</a:t>
            </a:r>
            <a:endParaRPr lang="en-US" sz="1800" dirty="0"/>
          </a:p>
          <a:p>
            <a:r>
              <a:rPr lang="en-US" sz="1800" dirty="0"/>
              <a:t>•Para </a:t>
            </a:r>
            <a:r>
              <a:rPr lang="en-US" sz="1800" dirty="0" err="1"/>
              <a:t>información</a:t>
            </a:r>
            <a:r>
              <a:rPr lang="en-US" sz="1800" dirty="0"/>
              <a:t> </a:t>
            </a:r>
            <a:r>
              <a:rPr lang="en-US" sz="1800" dirty="0" err="1"/>
              <a:t>en</a:t>
            </a:r>
            <a:r>
              <a:rPr lang="en-US" sz="1800" dirty="0"/>
              <a:t> </a:t>
            </a:r>
            <a:r>
              <a:rPr lang="en-US" sz="1800" dirty="0" err="1"/>
              <a:t>español</a:t>
            </a:r>
            <a:r>
              <a:rPr lang="en-US" sz="1800" dirty="0"/>
              <a:t> por favor </a:t>
            </a:r>
            <a:r>
              <a:rPr lang="en-US" sz="1800" dirty="0" err="1"/>
              <a:t>llamar</a:t>
            </a:r>
            <a:r>
              <a:rPr lang="en-US" sz="1800" dirty="0"/>
              <a:t> al: 1.800.252.2923 o </a:t>
            </a:r>
            <a:r>
              <a:rPr lang="en-US" sz="1800" dirty="0" err="1"/>
              <a:t>envíe</a:t>
            </a:r>
            <a:r>
              <a:rPr lang="en-US" sz="1800" dirty="0"/>
              <a:t> </a:t>
            </a:r>
            <a:r>
              <a:rPr lang="en-US" sz="1800" dirty="0" err="1"/>
              <a:t>su</a:t>
            </a:r>
            <a:r>
              <a:rPr lang="en-US" sz="1800" dirty="0"/>
              <a:t> </a:t>
            </a:r>
            <a:r>
              <a:rPr lang="en-US" sz="1800" dirty="0" err="1"/>
              <a:t>mensaje</a:t>
            </a:r>
            <a:r>
              <a:rPr lang="en-US" sz="1800" dirty="0"/>
              <a:t> por medio del </a:t>
            </a:r>
            <a:r>
              <a:rPr lang="en-US" sz="1800" dirty="0" err="1"/>
              <a:t>Correo</a:t>
            </a:r>
            <a:r>
              <a:rPr lang="en-US" sz="1800" dirty="0"/>
              <a:t> </a:t>
            </a:r>
            <a:r>
              <a:rPr lang="en-US" sz="1800" dirty="0" err="1"/>
              <a:t>electrónico</a:t>
            </a:r>
            <a:r>
              <a:rPr lang="en-US" sz="1800" dirty="0"/>
              <a:t> </a:t>
            </a:r>
            <a:r>
              <a:rPr lang="en-US" sz="1800" dirty="0">
                <a:hlinkClick r:id="rId4"/>
              </a:rPr>
              <a:t>Sonia.Gerson@illinois.gov</a:t>
            </a:r>
            <a:r>
              <a:rPr lang="en-US" sz="1800" dirty="0"/>
              <a:t> </a:t>
            </a:r>
          </a:p>
          <a:p>
            <a:r>
              <a:rPr lang="en-US" sz="1800" dirty="0"/>
              <a:t>•Business startup kit &amp; business specialists</a:t>
            </a:r>
          </a:p>
          <a:p>
            <a:r>
              <a:rPr lang="en-US" sz="1800" dirty="0"/>
              <a:t>•Starting Your Business In Illinois Handbook (PDF </a:t>
            </a:r>
            <a:r>
              <a:rPr lang="en-US" sz="1800" dirty="0">
                <a:hlinkClick r:id="rId5"/>
              </a:rPr>
              <a:t>English</a:t>
            </a:r>
            <a:r>
              <a:rPr lang="en-US" sz="1800" dirty="0"/>
              <a:t> / </a:t>
            </a:r>
            <a:r>
              <a:rPr lang="en-US" sz="1800" dirty="0">
                <a:hlinkClick r:id="rId6"/>
              </a:rPr>
              <a:t>Spanish</a:t>
            </a:r>
            <a:r>
              <a:rPr lang="en-US" sz="1800" dirty="0"/>
              <a:t>)</a:t>
            </a:r>
          </a:p>
          <a:p>
            <a:endParaRPr lang="en-US" sz="1800" dirty="0"/>
          </a:p>
        </p:txBody>
      </p:sp>
      <p:sp>
        <p:nvSpPr>
          <p:cNvPr id="5" name="Slide Number Placeholder 4">
            <a:extLst>
              <a:ext uri="{FF2B5EF4-FFF2-40B4-BE49-F238E27FC236}">
                <a16:creationId xmlns:a16="http://schemas.microsoft.com/office/drawing/2014/main" id="{21BA474D-C7B0-4497-8D35-9345FF6B1886}"/>
              </a:ext>
            </a:extLst>
          </p:cNvPr>
          <p:cNvSpPr>
            <a:spLocks noGrp="1"/>
          </p:cNvSpPr>
          <p:nvPr>
            <p:ph type="sldNum" sz="quarter" idx="12"/>
          </p:nvPr>
        </p:nvSpPr>
        <p:spPr>
          <a:xfrm>
            <a:off x="8864600" y="6356350"/>
            <a:ext cx="2743200" cy="365125"/>
          </a:xfrm>
        </p:spPr>
        <p:txBody>
          <a:bodyPr vert="horz" lIns="91440" tIns="45720" rIns="91440" bIns="45720" rtlCol="0" anchor="ctr">
            <a:normAutofit/>
          </a:bodyPr>
          <a:lstStyle/>
          <a:p>
            <a:pPr>
              <a:spcAft>
                <a:spcPts val="600"/>
              </a:spcAft>
              <a:defRPr/>
            </a:pPr>
            <a:fld id="{C005209A-405B-47F1-8581-9F7FB0936498}" type="slidenum">
              <a:rPr lang="en-US">
                <a:solidFill>
                  <a:schemeClr val="tx1">
                    <a:lumMod val="75000"/>
                    <a:lumOff val="25000"/>
                  </a:schemeClr>
                </a:solidFill>
                <a:latin typeface="Calibri" panose="020F0502020204030204"/>
              </a:rPr>
              <a:pPr>
                <a:spcAft>
                  <a:spcPts val="600"/>
                </a:spcAft>
                <a:defRPr/>
              </a:pPr>
              <a:t>2</a:t>
            </a:fld>
            <a:endParaRPr lang="en-US" dirty="0">
              <a:solidFill>
                <a:schemeClr val="tx1">
                  <a:lumMod val="75000"/>
                  <a:lumOff val="25000"/>
                </a:schemeClr>
              </a:solidFill>
              <a:latin typeface="Calibri" panose="020F0502020204030204"/>
            </a:endParaRPr>
          </a:p>
        </p:txBody>
      </p:sp>
    </p:spTree>
    <p:extLst>
      <p:ext uri="{BB962C8B-B14F-4D97-AF65-F5344CB8AC3E}">
        <p14:creationId xmlns:p14="http://schemas.microsoft.com/office/powerpoint/2010/main" val="31148010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FISCAL AND ADMINISTRATIVE RISK ASSESSMENT (ICQ)</a:t>
            </a:r>
          </a:p>
        </p:txBody>
      </p:sp>
      <p:sp>
        <p:nvSpPr>
          <p:cNvPr id="3" name="Content Placeholder 2"/>
          <p:cNvSpPr>
            <a:spLocks noGrp="1"/>
          </p:cNvSpPr>
          <p:nvPr>
            <p:ph sz="half" idx="1"/>
          </p:nvPr>
        </p:nvSpPr>
        <p:spPr/>
        <p:txBody>
          <a:bodyPr>
            <a:normAutofit/>
          </a:bodyPr>
          <a:lstStyle/>
          <a:p>
            <a:r>
              <a:rPr lang="en-US" dirty="0"/>
              <a:t>Entities must complete an Internal Controls Questionnaire (ICQ) as the Fiscal and Administrative Risk Assessment.  </a:t>
            </a:r>
          </a:p>
          <a:p>
            <a:r>
              <a:rPr lang="en-US" dirty="0"/>
              <a:t>The ICQ is completed once annually.  All state agencies will utilize the results of the ICQ.  </a:t>
            </a:r>
          </a:p>
          <a:p>
            <a:r>
              <a:rPr lang="en-US" dirty="0"/>
              <a:t>The entity can access the ICQ from the grantee portal.</a:t>
            </a:r>
          </a:p>
          <a:p>
            <a:r>
              <a:rPr lang="en-US" dirty="0"/>
              <a:t>See next 8 slides</a:t>
            </a:r>
          </a:p>
        </p:txBody>
      </p:sp>
      <p:pic>
        <p:nvPicPr>
          <p:cNvPr id="5" name="Content Placeholder 4"/>
          <p:cNvPicPr>
            <a:picLocks noGrp="1" noChangeAspect="1"/>
          </p:cNvPicPr>
          <p:nvPr>
            <p:ph sz="half" idx="2"/>
          </p:nvPr>
        </p:nvPicPr>
        <p:blipFill rotWithShape="1">
          <a:blip r:embed="rId2"/>
          <a:srcRect b="33771"/>
          <a:stretch/>
        </p:blipFill>
        <p:spPr>
          <a:xfrm>
            <a:off x="6232062" y="1766359"/>
            <a:ext cx="5242114" cy="2949574"/>
          </a:xfrm>
          <a:prstGeom prst="rect">
            <a:avLst/>
          </a:prstGeom>
        </p:spPr>
      </p:pic>
      <p:sp>
        <p:nvSpPr>
          <p:cNvPr id="6" name="Oval 5"/>
          <p:cNvSpPr/>
          <p:nvPr/>
        </p:nvSpPr>
        <p:spPr>
          <a:xfrm>
            <a:off x="5909733" y="1388533"/>
            <a:ext cx="2142067" cy="159173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80406B0B-33EF-41CD-8F09-3CAE5CCD001F}"/>
              </a:ext>
            </a:extLst>
          </p:cNvPr>
          <p:cNvSpPr>
            <a:spLocks noGrp="1"/>
          </p:cNvSpPr>
          <p:nvPr>
            <p:ph type="sldNum" sz="quarter" idx="12"/>
          </p:nvPr>
        </p:nvSpPr>
        <p:spPr/>
        <p:txBody>
          <a:bodyPr/>
          <a:lstStyle/>
          <a:p>
            <a:fld id="{C005209A-405B-47F1-8581-9F7FB0936498}" type="slidenum">
              <a:rPr lang="en-US" smtClean="0"/>
              <a:t>20</a:t>
            </a:fld>
            <a:endParaRPr lang="en-US"/>
          </a:p>
        </p:txBody>
      </p:sp>
    </p:spTree>
    <p:extLst>
      <p:ext uri="{BB962C8B-B14F-4D97-AF65-F5344CB8AC3E}">
        <p14:creationId xmlns:p14="http://schemas.microsoft.com/office/powerpoint/2010/main" val="30645713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4522" y="547137"/>
            <a:ext cx="3452327" cy="5475838"/>
          </a:xfrm>
        </p:spPr>
        <p:txBody>
          <a:bodyPr>
            <a:normAutofit/>
          </a:bodyPr>
          <a:lstStyle/>
          <a:p>
            <a:r>
              <a:rPr lang="en-US" dirty="0"/>
              <a:t>The ICQ contains 10 Sections of questions that a grantee must complete.</a:t>
            </a:r>
          </a:p>
        </p:txBody>
      </p:sp>
      <p:pic>
        <p:nvPicPr>
          <p:cNvPr id="5" name="Picture 4"/>
          <p:cNvPicPr>
            <a:picLocks noChangeAspect="1"/>
          </p:cNvPicPr>
          <p:nvPr/>
        </p:nvPicPr>
        <p:blipFill>
          <a:blip r:embed="rId2"/>
          <a:stretch>
            <a:fillRect/>
          </a:stretch>
        </p:blipFill>
        <p:spPr>
          <a:xfrm>
            <a:off x="4366683" y="365125"/>
            <a:ext cx="6896100" cy="5657850"/>
          </a:xfrm>
          <a:prstGeom prst="rect">
            <a:avLst/>
          </a:prstGeom>
        </p:spPr>
      </p:pic>
      <p:sp>
        <p:nvSpPr>
          <p:cNvPr id="3" name="Slide Number Placeholder 2">
            <a:extLst>
              <a:ext uri="{FF2B5EF4-FFF2-40B4-BE49-F238E27FC236}">
                <a16:creationId xmlns:a16="http://schemas.microsoft.com/office/drawing/2014/main" id="{0A3EED55-7B15-47F7-ADFD-9EC56BC5ED24}"/>
              </a:ext>
            </a:extLst>
          </p:cNvPr>
          <p:cNvSpPr>
            <a:spLocks noGrp="1"/>
          </p:cNvSpPr>
          <p:nvPr>
            <p:ph type="sldNum" sz="quarter" idx="12"/>
          </p:nvPr>
        </p:nvSpPr>
        <p:spPr/>
        <p:txBody>
          <a:bodyPr/>
          <a:lstStyle/>
          <a:p>
            <a:fld id="{C005209A-405B-47F1-8581-9F7FB0936498}" type="slidenum">
              <a:rPr lang="en-US" smtClean="0"/>
              <a:t>21</a:t>
            </a:fld>
            <a:endParaRPr lang="en-US"/>
          </a:p>
        </p:txBody>
      </p:sp>
    </p:spTree>
    <p:extLst>
      <p:ext uri="{BB962C8B-B14F-4D97-AF65-F5344CB8AC3E}">
        <p14:creationId xmlns:p14="http://schemas.microsoft.com/office/powerpoint/2010/main" val="3519619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713513" y="0"/>
            <a:ext cx="4764974" cy="6858000"/>
          </a:xfrm>
          <a:prstGeom prst="rect">
            <a:avLst/>
          </a:prstGeom>
        </p:spPr>
      </p:pic>
      <p:sp>
        <p:nvSpPr>
          <p:cNvPr id="2" name="Slide Number Placeholder 1">
            <a:extLst>
              <a:ext uri="{FF2B5EF4-FFF2-40B4-BE49-F238E27FC236}">
                <a16:creationId xmlns:a16="http://schemas.microsoft.com/office/drawing/2014/main" id="{5AF6CFB3-C762-4ACF-AC14-455C7D4E00AA}"/>
              </a:ext>
            </a:extLst>
          </p:cNvPr>
          <p:cNvSpPr>
            <a:spLocks noGrp="1"/>
          </p:cNvSpPr>
          <p:nvPr>
            <p:ph type="sldNum" sz="quarter" idx="12"/>
          </p:nvPr>
        </p:nvSpPr>
        <p:spPr/>
        <p:txBody>
          <a:bodyPr/>
          <a:lstStyle/>
          <a:p>
            <a:fld id="{C005209A-405B-47F1-8581-9F7FB0936498}" type="slidenum">
              <a:rPr lang="en-US" smtClean="0"/>
              <a:t>22</a:t>
            </a:fld>
            <a:endParaRPr lang="en-US"/>
          </a:p>
        </p:txBody>
      </p:sp>
    </p:spTree>
    <p:extLst>
      <p:ext uri="{BB962C8B-B14F-4D97-AF65-F5344CB8AC3E}">
        <p14:creationId xmlns:p14="http://schemas.microsoft.com/office/powerpoint/2010/main" val="33922178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6" name="Content Placeholder 5"/>
          <p:cNvPicPr>
            <a:picLocks noGrp="1" noChangeAspect="1"/>
          </p:cNvPicPr>
          <p:nvPr>
            <p:ph sz="half" idx="2"/>
          </p:nvPr>
        </p:nvPicPr>
        <p:blipFill>
          <a:blip r:embed="rId2"/>
          <a:stretch>
            <a:fillRect/>
          </a:stretch>
        </p:blipFill>
        <p:spPr>
          <a:xfrm>
            <a:off x="6172200" y="2414174"/>
            <a:ext cx="5181600" cy="3174240"/>
          </a:xfrm>
          <a:prstGeom prst="rect">
            <a:avLst/>
          </a:prstGeom>
        </p:spPr>
      </p:pic>
      <p:pic>
        <p:nvPicPr>
          <p:cNvPr id="5" name="Picture 4"/>
          <p:cNvPicPr>
            <a:picLocks noChangeAspect="1"/>
          </p:cNvPicPr>
          <p:nvPr/>
        </p:nvPicPr>
        <p:blipFill>
          <a:blip r:embed="rId3"/>
          <a:stretch>
            <a:fillRect/>
          </a:stretch>
        </p:blipFill>
        <p:spPr>
          <a:xfrm>
            <a:off x="407458" y="1469496"/>
            <a:ext cx="5520890" cy="4707467"/>
          </a:xfrm>
          <a:prstGeom prst="rect">
            <a:avLst/>
          </a:prstGeom>
        </p:spPr>
      </p:pic>
      <p:sp>
        <p:nvSpPr>
          <p:cNvPr id="4" name="Slide Number Placeholder 3">
            <a:extLst>
              <a:ext uri="{FF2B5EF4-FFF2-40B4-BE49-F238E27FC236}">
                <a16:creationId xmlns:a16="http://schemas.microsoft.com/office/drawing/2014/main" id="{3C1E520E-AAF2-4CAF-818A-C713BDF527A0}"/>
              </a:ext>
            </a:extLst>
          </p:cNvPr>
          <p:cNvSpPr>
            <a:spLocks noGrp="1"/>
          </p:cNvSpPr>
          <p:nvPr>
            <p:ph type="sldNum" sz="quarter" idx="12"/>
          </p:nvPr>
        </p:nvSpPr>
        <p:spPr/>
        <p:txBody>
          <a:bodyPr/>
          <a:lstStyle/>
          <a:p>
            <a:fld id="{C005209A-405B-47F1-8581-9F7FB0936498}" type="slidenum">
              <a:rPr lang="en-US" smtClean="0"/>
              <a:t>23</a:t>
            </a:fld>
            <a:endParaRPr lang="en-US"/>
          </a:p>
        </p:txBody>
      </p:sp>
    </p:spTree>
    <p:extLst>
      <p:ext uri="{BB962C8B-B14F-4D97-AF65-F5344CB8AC3E}">
        <p14:creationId xmlns:p14="http://schemas.microsoft.com/office/powerpoint/2010/main" val="32153092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065196" y="143933"/>
            <a:ext cx="3360661" cy="6417733"/>
          </a:xfrm>
          <a:prstGeom prst="rect">
            <a:avLst/>
          </a:prstGeom>
        </p:spPr>
      </p:pic>
      <p:pic>
        <p:nvPicPr>
          <p:cNvPr id="6" name="Picture 5"/>
          <p:cNvPicPr>
            <a:picLocks noChangeAspect="1"/>
          </p:cNvPicPr>
          <p:nvPr/>
        </p:nvPicPr>
        <p:blipFill>
          <a:blip r:embed="rId3"/>
          <a:stretch>
            <a:fillRect/>
          </a:stretch>
        </p:blipFill>
        <p:spPr>
          <a:xfrm>
            <a:off x="6029325" y="942974"/>
            <a:ext cx="4552950" cy="4819650"/>
          </a:xfrm>
          <a:prstGeom prst="rect">
            <a:avLst/>
          </a:prstGeom>
        </p:spPr>
      </p:pic>
      <p:sp>
        <p:nvSpPr>
          <p:cNvPr id="2" name="Slide Number Placeholder 1">
            <a:extLst>
              <a:ext uri="{FF2B5EF4-FFF2-40B4-BE49-F238E27FC236}">
                <a16:creationId xmlns:a16="http://schemas.microsoft.com/office/drawing/2014/main" id="{C419DB96-0486-44A4-9CED-CDEDBE556018}"/>
              </a:ext>
            </a:extLst>
          </p:cNvPr>
          <p:cNvSpPr>
            <a:spLocks noGrp="1"/>
          </p:cNvSpPr>
          <p:nvPr>
            <p:ph type="sldNum" sz="quarter" idx="12"/>
          </p:nvPr>
        </p:nvSpPr>
        <p:spPr/>
        <p:txBody>
          <a:bodyPr/>
          <a:lstStyle/>
          <a:p>
            <a:fld id="{C005209A-405B-47F1-8581-9F7FB0936498}" type="slidenum">
              <a:rPr lang="en-US" smtClean="0"/>
              <a:t>24</a:t>
            </a:fld>
            <a:endParaRPr lang="en-US"/>
          </a:p>
        </p:txBody>
      </p:sp>
    </p:spTree>
    <p:extLst>
      <p:ext uri="{BB962C8B-B14F-4D97-AF65-F5344CB8AC3E}">
        <p14:creationId xmlns:p14="http://schemas.microsoft.com/office/powerpoint/2010/main" val="12752004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925671" y="0"/>
            <a:ext cx="3713128" cy="6858000"/>
          </a:xfrm>
          <a:prstGeom prst="rect">
            <a:avLst/>
          </a:prstGeom>
        </p:spPr>
      </p:pic>
      <p:pic>
        <p:nvPicPr>
          <p:cNvPr id="6" name="Picture 5"/>
          <p:cNvPicPr>
            <a:picLocks noChangeAspect="1"/>
          </p:cNvPicPr>
          <p:nvPr/>
        </p:nvPicPr>
        <p:blipFill>
          <a:blip r:embed="rId3"/>
          <a:stretch>
            <a:fillRect/>
          </a:stretch>
        </p:blipFill>
        <p:spPr>
          <a:xfrm>
            <a:off x="6149878" y="0"/>
            <a:ext cx="3532909" cy="6858000"/>
          </a:xfrm>
          <a:prstGeom prst="rect">
            <a:avLst/>
          </a:prstGeom>
        </p:spPr>
      </p:pic>
      <p:sp>
        <p:nvSpPr>
          <p:cNvPr id="2" name="Slide Number Placeholder 1">
            <a:extLst>
              <a:ext uri="{FF2B5EF4-FFF2-40B4-BE49-F238E27FC236}">
                <a16:creationId xmlns:a16="http://schemas.microsoft.com/office/drawing/2014/main" id="{86970892-84A6-4004-9CC6-A6B5CD739F81}"/>
              </a:ext>
            </a:extLst>
          </p:cNvPr>
          <p:cNvSpPr>
            <a:spLocks noGrp="1"/>
          </p:cNvSpPr>
          <p:nvPr>
            <p:ph type="sldNum" sz="quarter" idx="12"/>
          </p:nvPr>
        </p:nvSpPr>
        <p:spPr/>
        <p:txBody>
          <a:bodyPr/>
          <a:lstStyle/>
          <a:p>
            <a:fld id="{C005209A-405B-47F1-8581-9F7FB0936498}" type="slidenum">
              <a:rPr lang="en-US" smtClean="0"/>
              <a:t>25</a:t>
            </a:fld>
            <a:endParaRPr lang="en-US"/>
          </a:p>
        </p:txBody>
      </p:sp>
    </p:spTree>
    <p:extLst>
      <p:ext uri="{BB962C8B-B14F-4D97-AF65-F5344CB8AC3E}">
        <p14:creationId xmlns:p14="http://schemas.microsoft.com/office/powerpoint/2010/main" val="6485486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888066" y="0"/>
            <a:ext cx="3556000" cy="6858000"/>
          </a:xfrm>
          <a:prstGeom prst="rect">
            <a:avLst/>
          </a:prstGeom>
        </p:spPr>
      </p:pic>
      <p:pic>
        <p:nvPicPr>
          <p:cNvPr id="6" name="Picture 5"/>
          <p:cNvPicPr>
            <a:picLocks noChangeAspect="1"/>
          </p:cNvPicPr>
          <p:nvPr/>
        </p:nvPicPr>
        <p:blipFill>
          <a:blip r:embed="rId3"/>
          <a:stretch>
            <a:fillRect/>
          </a:stretch>
        </p:blipFill>
        <p:spPr>
          <a:xfrm>
            <a:off x="5682913" y="0"/>
            <a:ext cx="3654040" cy="6858000"/>
          </a:xfrm>
          <a:prstGeom prst="rect">
            <a:avLst/>
          </a:prstGeom>
        </p:spPr>
      </p:pic>
      <p:sp>
        <p:nvSpPr>
          <p:cNvPr id="2" name="Slide Number Placeholder 1">
            <a:extLst>
              <a:ext uri="{FF2B5EF4-FFF2-40B4-BE49-F238E27FC236}">
                <a16:creationId xmlns:a16="http://schemas.microsoft.com/office/drawing/2014/main" id="{34FAA077-CB41-4317-9A7E-ED48FC01D326}"/>
              </a:ext>
            </a:extLst>
          </p:cNvPr>
          <p:cNvSpPr>
            <a:spLocks noGrp="1"/>
          </p:cNvSpPr>
          <p:nvPr>
            <p:ph type="sldNum" sz="quarter" idx="12"/>
          </p:nvPr>
        </p:nvSpPr>
        <p:spPr/>
        <p:txBody>
          <a:bodyPr/>
          <a:lstStyle/>
          <a:p>
            <a:fld id="{C005209A-405B-47F1-8581-9F7FB0936498}" type="slidenum">
              <a:rPr lang="en-US" smtClean="0"/>
              <a:t>26</a:t>
            </a:fld>
            <a:endParaRPr lang="en-US"/>
          </a:p>
        </p:txBody>
      </p:sp>
    </p:spTree>
    <p:extLst>
      <p:ext uri="{BB962C8B-B14F-4D97-AF65-F5344CB8AC3E}">
        <p14:creationId xmlns:p14="http://schemas.microsoft.com/office/powerpoint/2010/main" val="32830651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669770" y="62970"/>
            <a:ext cx="4581525" cy="6715125"/>
          </a:xfrm>
          <a:prstGeom prst="rect">
            <a:avLst/>
          </a:prstGeom>
        </p:spPr>
      </p:pic>
      <p:sp>
        <p:nvSpPr>
          <p:cNvPr id="2" name="Slide Number Placeholder 1">
            <a:extLst>
              <a:ext uri="{FF2B5EF4-FFF2-40B4-BE49-F238E27FC236}">
                <a16:creationId xmlns:a16="http://schemas.microsoft.com/office/drawing/2014/main" id="{14F10B87-03FB-4C2C-AD16-E53CA1150CA5}"/>
              </a:ext>
            </a:extLst>
          </p:cNvPr>
          <p:cNvSpPr>
            <a:spLocks noGrp="1"/>
          </p:cNvSpPr>
          <p:nvPr>
            <p:ph type="sldNum" sz="quarter" idx="12"/>
          </p:nvPr>
        </p:nvSpPr>
        <p:spPr/>
        <p:txBody>
          <a:bodyPr/>
          <a:lstStyle/>
          <a:p>
            <a:fld id="{C005209A-405B-47F1-8581-9F7FB0936498}" type="slidenum">
              <a:rPr lang="en-US" smtClean="0"/>
              <a:t>27</a:t>
            </a:fld>
            <a:endParaRPr lang="en-US"/>
          </a:p>
        </p:txBody>
      </p:sp>
    </p:spTree>
    <p:extLst>
      <p:ext uri="{BB962C8B-B14F-4D97-AF65-F5344CB8AC3E}">
        <p14:creationId xmlns:p14="http://schemas.microsoft.com/office/powerpoint/2010/main" val="31157738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B6266-8562-40AE-B9B7-55A4B6EF9378}"/>
              </a:ext>
            </a:extLst>
          </p:cNvPr>
          <p:cNvSpPr>
            <a:spLocks noGrp="1"/>
          </p:cNvSpPr>
          <p:nvPr>
            <p:ph type="title"/>
          </p:nvPr>
        </p:nvSpPr>
        <p:spPr>
          <a:xfrm>
            <a:off x="838200" y="365125"/>
            <a:ext cx="4241800" cy="1325563"/>
          </a:xfrm>
        </p:spPr>
        <p:txBody>
          <a:bodyPr>
            <a:normAutofit/>
          </a:bodyPr>
          <a:lstStyle/>
          <a:p>
            <a:r>
              <a:rPr lang="en-US" sz="2400" dirty="0">
                <a:latin typeface="+mn-lt"/>
                <a:ea typeface="+mn-ea"/>
                <a:cs typeface="+mn-cs"/>
              </a:rPr>
              <a:t>When all of the questions are complete, the submit button will become red.</a:t>
            </a:r>
          </a:p>
        </p:txBody>
      </p:sp>
      <p:pic>
        <p:nvPicPr>
          <p:cNvPr id="6" name="Content Placeholder 5">
            <a:extLst>
              <a:ext uri="{FF2B5EF4-FFF2-40B4-BE49-F238E27FC236}">
                <a16:creationId xmlns:a16="http://schemas.microsoft.com/office/drawing/2014/main" id="{95012F53-A833-429D-96E9-E432CF1A7135}"/>
              </a:ext>
            </a:extLst>
          </p:cNvPr>
          <p:cNvPicPr>
            <a:picLocks noGrp="1" noChangeAspect="1"/>
          </p:cNvPicPr>
          <p:nvPr>
            <p:ph sz="half" idx="1"/>
          </p:nvPr>
        </p:nvPicPr>
        <p:blipFill>
          <a:blip r:embed="rId2"/>
          <a:stretch>
            <a:fillRect/>
          </a:stretch>
        </p:blipFill>
        <p:spPr>
          <a:xfrm>
            <a:off x="476956" y="1957416"/>
            <a:ext cx="5181600" cy="4020022"/>
          </a:xfrm>
          <a:prstGeom prst="rect">
            <a:avLst/>
          </a:prstGeom>
        </p:spPr>
      </p:pic>
      <p:pic>
        <p:nvPicPr>
          <p:cNvPr id="7" name="Content Placeholder 6">
            <a:extLst>
              <a:ext uri="{FF2B5EF4-FFF2-40B4-BE49-F238E27FC236}">
                <a16:creationId xmlns:a16="http://schemas.microsoft.com/office/drawing/2014/main" id="{DE421512-EA23-497A-8D02-EE8443339217}"/>
              </a:ext>
            </a:extLst>
          </p:cNvPr>
          <p:cNvPicPr>
            <a:picLocks noGrp="1" noChangeAspect="1"/>
          </p:cNvPicPr>
          <p:nvPr>
            <p:ph sz="half" idx="2"/>
          </p:nvPr>
        </p:nvPicPr>
        <p:blipFill>
          <a:blip r:embed="rId3"/>
          <a:stretch>
            <a:fillRect/>
          </a:stretch>
        </p:blipFill>
        <p:spPr>
          <a:xfrm>
            <a:off x="6635044" y="2195832"/>
            <a:ext cx="5181600" cy="3091633"/>
          </a:xfrm>
          <a:prstGeom prst="rect">
            <a:avLst/>
          </a:prstGeom>
        </p:spPr>
      </p:pic>
      <p:sp>
        <p:nvSpPr>
          <p:cNvPr id="5" name="Slide Number Placeholder 4">
            <a:extLst>
              <a:ext uri="{FF2B5EF4-FFF2-40B4-BE49-F238E27FC236}">
                <a16:creationId xmlns:a16="http://schemas.microsoft.com/office/drawing/2014/main" id="{A308BEAF-9669-424B-8DFC-A45FED9E011F}"/>
              </a:ext>
            </a:extLst>
          </p:cNvPr>
          <p:cNvSpPr>
            <a:spLocks noGrp="1"/>
          </p:cNvSpPr>
          <p:nvPr>
            <p:ph type="sldNum" sz="quarter" idx="12"/>
          </p:nvPr>
        </p:nvSpPr>
        <p:spPr/>
        <p:txBody>
          <a:bodyPr/>
          <a:lstStyle/>
          <a:p>
            <a:fld id="{C005209A-405B-47F1-8581-9F7FB0936498}" type="slidenum">
              <a:rPr lang="en-US" smtClean="0"/>
              <a:t>28</a:t>
            </a:fld>
            <a:endParaRPr lang="en-US"/>
          </a:p>
        </p:txBody>
      </p:sp>
      <p:sp>
        <p:nvSpPr>
          <p:cNvPr id="8" name="TextBox 7">
            <a:extLst>
              <a:ext uri="{FF2B5EF4-FFF2-40B4-BE49-F238E27FC236}">
                <a16:creationId xmlns:a16="http://schemas.microsoft.com/office/drawing/2014/main" id="{42B8AB9D-2F09-44BB-8CCC-1A34031CE302}"/>
              </a:ext>
            </a:extLst>
          </p:cNvPr>
          <p:cNvSpPr txBox="1"/>
          <p:nvPr/>
        </p:nvSpPr>
        <p:spPr>
          <a:xfrm>
            <a:off x="6635044" y="530578"/>
            <a:ext cx="4981568" cy="1569660"/>
          </a:xfrm>
          <a:prstGeom prst="rect">
            <a:avLst/>
          </a:prstGeom>
          <a:noFill/>
        </p:spPr>
        <p:txBody>
          <a:bodyPr wrap="square" rtlCol="0">
            <a:spAutoFit/>
          </a:bodyPr>
          <a:lstStyle/>
          <a:p>
            <a:r>
              <a:rPr lang="en-US" sz="2400" dirty="0"/>
              <a:t>Enter the names of the entity CEO, CFO and the person completing the assessment and click certify and submit.</a:t>
            </a:r>
          </a:p>
        </p:txBody>
      </p:sp>
    </p:spTree>
    <p:extLst>
      <p:ext uri="{BB962C8B-B14F-4D97-AF65-F5344CB8AC3E}">
        <p14:creationId xmlns:p14="http://schemas.microsoft.com/office/powerpoint/2010/main" val="29147026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PROGRAMMATIC RISK ASSESSMENT</a:t>
            </a:r>
          </a:p>
        </p:txBody>
      </p:sp>
      <p:sp>
        <p:nvSpPr>
          <p:cNvPr id="3" name="Content Placeholder 2"/>
          <p:cNvSpPr>
            <a:spLocks noGrp="1"/>
          </p:cNvSpPr>
          <p:nvPr>
            <p:ph idx="1"/>
          </p:nvPr>
        </p:nvSpPr>
        <p:spPr/>
        <p:txBody>
          <a:bodyPr>
            <a:normAutofit fontScale="92500" lnSpcReduction="20000"/>
          </a:bodyPr>
          <a:lstStyle/>
          <a:p>
            <a:r>
              <a:rPr lang="en-US" dirty="0"/>
              <a:t>Entities must complete a Programmatic Risk Assessment for each grant award.   The grant-specific Programmatic Risk Assessment is administered by the awarding agency.  </a:t>
            </a:r>
          </a:p>
          <a:p>
            <a:r>
              <a:rPr lang="en-US" dirty="0"/>
              <a:t>The programmatic risk assessment is generally performed towards the end of the application process.  </a:t>
            </a:r>
            <a:r>
              <a:rPr lang="en-US" dirty="0">
                <a:solidFill>
                  <a:schemeClr val="accent2">
                    <a:lumMod val="75000"/>
                  </a:schemeClr>
                </a:solidFill>
              </a:rPr>
              <a:t>Your state awarding agency will inform you of the timing of the Programmatic Risk Assessment and administer the Programmatic Risk Assessment.</a:t>
            </a:r>
          </a:p>
          <a:p>
            <a:endParaRPr lang="en-US" dirty="0"/>
          </a:p>
          <a:p>
            <a:r>
              <a:rPr lang="en-US" dirty="0"/>
              <a:t>These grantee pre-award requirements are mandated by Federal Uniform Guidance (2 CFR 200) and the Grant Accountability and Transparency Act (GATA).  Grantees must complete these requirements prior to receiving a grant award from the State of Illinois.  </a:t>
            </a:r>
            <a:r>
              <a:rPr lang="en-US" u="sng" dirty="0"/>
              <a:t>Questions regarding the grantee pre-award requirements should be directed to your state awarding agency.</a:t>
            </a: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77D47F5E-2224-4D47-A8BD-5783DFEBE2E8}"/>
              </a:ext>
            </a:extLst>
          </p:cNvPr>
          <p:cNvSpPr>
            <a:spLocks noGrp="1"/>
          </p:cNvSpPr>
          <p:nvPr>
            <p:ph type="sldNum" sz="quarter" idx="12"/>
          </p:nvPr>
        </p:nvSpPr>
        <p:spPr/>
        <p:txBody>
          <a:bodyPr/>
          <a:lstStyle/>
          <a:p>
            <a:fld id="{C005209A-405B-47F1-8581-9F7FB0936498}" type="slidenum">
              <a:rPr lang="en-US" smtClean="0"/>
              <a:t>29</a:t>
            </a:fld>
            <a:endParaRPr lang="en-US"/>
          </a:p>
        </p:txBody>
      </p:sp>
    </p:spTree>
    <p:extLst>
      <p:ext uri="{BB962C8B-B14F-4D97-AF65-F5344CB8AC3E}">
        <p14:creationId xmlns:p14="http://schemas.microsoft.com/office/powerpoint/2010/main" val="1264233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THINGS YOU NEED TO REGISTER WITH GATA</a:t>
            </a:r>
          </a:p>
        </p:txBody>
      </p:sp>
      <p:sp>
        <p:nvSpPr>
          <p:cNvPr id="3" name="Content Placeholder 2"/>
          <p:cNvSpPr>
            <a:spLocks noGrp="1"/>
          </p:cNvSpPr>
          <p:nvPr>
            <p:ph idx="1"/>
          </p:nvPr>
        </p:nvSpPr>
        <p:spPr/>
        <p:txBody>
          <a:bodyPr/>
          <a:lstStyle/>
          <a:p>
            <a:r>
              <a:rPr lang="en-US" dirty="0"/>
              <a:t>DUNS</a:t>
            </a:r>
          </a:p>
          <a:p>
            <a:r>
              <a:rPr lang="en-US" dirty="0"/>
              <a:t>FEIN</a:t>
            </a:r>
          </a:p>
          <a:p>
            <a:r>
              <a:rPr lang="en-US" dirty="0"/>
              <a:t>Illinois Secretary of State (SOS) registration (if required)</a:t>
            </a:r>
          </a:p>
          <a:p>
            <a:r>
              <a:rPr lang="en-US" dirty="0"/>
              <a:t>SAM.GOV registration completed</a:t>
            </a:r>
          </a:p>
          <a:p>
            <a:pPr lvl="1"/>
            <a:r>
              <a:rPr lang="en-US" dirty="0"/>
              <a:t>The information here needs to match what is in the State’s system</a:t>
            </a:r>
          </a:p>
          <a:p>
            <a:pPr lvl="1"/>
            <a:r>
              <a:rPr lang="en-US" dirty="0"/>
              <a:t>You will be issued a CAGE code once this registration has been completed</a:t>
            </a:r>
          </a:p>
          <a:p>
            <a:r>
              <a:rPr lang="en-US" dirty="0"/>
              <a:t>Organization contact information</a:t>
            </a:r>
          </a:p>
          <a:p>
            <a:r>
              <a:rPr lang="en-US" dirty="0"/>
              <a:t>Fiscal year-end</a:t>
            </a:r>
          </a:p>
          <a:p>
            <a:endParaRPr lang="en-US" dirty="0"/>
          </a:p>
        </p:txBody>
      </p:sp>
      <p:sp>
        <p:nvSpPr>
          <p:cNvPr id="4" name="Slide Number Placeholder 3">
            <a:extLst>
              <a:ext uri="{FF2B5EF4-FFF2-40B4-BE49-F238E27FC236}">
                <a16:creationId xmlns:a16="http://schemas.microsoft.com/office/drawing/2014/main" id="{BB6FE60D-7EFA-45BB-825F-27338AFD9431}"/>
              </a:ext>
            </a:extLst>
          </p:cNvPr>
          <p:cNvSpPr>
            <a:spLocks noGrp="1"/>
          </p:cNvSpPr>
          <p:nvPr>
            <p:ph type="sldNum" sz="quarter" idx="12"/>
          </p:nvPr>
        </p:nvSpPr>
        <p:spPr/>
        <p:txBody>
          <a:bodyPr/>
          <a:lstStyle/>
          <a:p>
            <a:fld id="{C005209A-405B-47F1-8581-9F7FB0936498}" type="slidenum">
              <a:rPr lang="en-US" smtClean="0"/>
              <a:t>3</a:t>
            </a:fld>
            <a:endParaRPr lang="en-US"/>
          </a:p>
        </p:txBody>
      </p:sp>
    </p:spTree>
    <p:extLst>
      <p:ext uri="{BB962C8B-B14F-4D97-AF65-F5344CB8AC3E}">
        <p14:creationId xmlns:p14="http://schemas.microsoft.com/office/powerpoint/2010/main" val="33708122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A015C-BF04-44B0-9FCF-EDA521831117}"/>
              </a:ext>
            </a:extLst>
          </p:cNvPr>
          <p:cNvSpPr>
            <a:spLocks noGrp="1"/>
          </p:cNvSpPr>
          <p:nvPr>
            <p:ph type="title"/>
          </p:nvPr>
        </p:nvSpPr>
        <p:spPr>
          <a:xfrm>
            <a:off x="838200" y="365125"/>
            <a:ext cx="10515600" cy="1460500"/>
          </a:xfrm>
        </p:spPr>
        <p:txBody>
          <a:bodyPr/>
          <a:lstStyle/>
          <a:p>
            <a:pPr algn="ctr"/>
            <a:r>
              <a:rPr lang="en-US" dirty="0"/>
              <a:t>Questions?</a:t>
            </a:r>
          </a:p>
        </p:txBody>
      </p:sp>
      <p:sp>
        <p:nvSpPr>
          <p:cNvPr id="3" name="Content Placeholder 2">
            <a:extLst>
              <a:ext uri="{FF2B5EF4-FFF2-40B4-BE49-F238E27FC236}">
                <a16:creationId xmlns:a16="http://schemas.microsoft.com/office/drawing/2014/main" id="{705D9189-9C13-4DBD-9E0A-2BC41D04340F}"/>
              </a:ext>
            </a:extLst>
          </p:cNvPr>
          <p:cNvSpPr>
            <a:spLocks noGrp="1"/>
          </p:cNvSpPr>
          <p:nvPr>
            <p:ph idx="1"/>
          </p:nvPr>
        </p:nvSpPr>
        <p:spPr>
          <a:xfrm>
            <a:off x="838200" y="3060441"/>
            <a:ext cx="10515600" cy="3116522"/>
          </a:xfrm>
        </p:spPr>
        <p:txBody>
          <a:bodyPr/>
          <a:lstStyle/>
          <a:p>
            <a:pPr marL="0" indent="0" algn="ctr">
              <a:buNone/>
            </a:pPr>
            <a:r>
              <a:rPr lang="en-US" dirty="0"/>
              <a:t>If you have questions concerning the GATA process, you may contact your grant manager or email </a:t>
            </a:r>
            <a:r>
              <a:rPr lang="en-US" dirty="0">
                <a:hlinkClick r:id="rId2"/>
              </a:rPr>
              <a:t>CEO.GATA@Illinois.gov</a:t>
            </a:r>
            <a:r>
              <a:rPr lang="en-US" dirty="0"/>
              <a:t> </a:t>
            </a:r>
          </a:p>
        </p:txBody>
      </p:sp>
      <p:sp>
        <p:nvSpPr>
          <p:cNvPr id="4" name="Slide Number Placeholder 3">
            <a:extLst>
              <a:ext uri="{FF2B5EF4-FFF2-40B4-BE49-F238E27FC236}">
                <a16:creationId xmlns:a16="http://schemas.microsoft.com/office/drawing/2014/main" id="{60A28C3B-55CF-48E3-9280-3D81B74E9EE8}"/>
              </a:ext>
            </a:extLst>
          </p:cNvPr>
          <p:cNvSpPr>
            <a:spLocks noGrp="1"/>
          </p:cNvSpPr>
          <p:nvPr>
            <p:ph type="sldNum" sz="quarter" idx="12"/>
          </p:nvPr>
        </p:nvSpPr>
        <p:spPr/>
        <p:txBody>
          <a:bodyPr/>
          <a:lstStyle/>
          <a:p>
            <a:fld id="{C005209A-405B-47F1-8581-9F7FB0936498}" type="slidenum">
              <a:rPr lang="en-US" smtClean="0"/>
              <a:t>30</a:t>
            </a:fld>
            <a:endParaRPr lang="en-US"/>
          </a:p>
        </p:txBody>
      </p:sp>
    </p:spTree>
    <p:extLst>
      <p:ext uri="{BB962C8B-B14F-4D97-AF65-F5344CB8AC3E}">
        <p14:creationId xmlns:p14="http://schemas.microsoft.com/office/powerpoint/2010/main" val="1224542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D0597-4C49-40BD-A099-5BF4B95891F0}"/>
              </a:ext>
            </a:extLst>
          </p:cNvPr>
          <p:cNvSpPr>
            <a:spLocks noGrp="1"/>
          </p:cNvSpPr>
          <p:nvPr>
            <p:ph type="title"/>
          </p:nvPr>
        </p:nvSpPr>
        <p:spPr/>
        <p:txBody>
          <a:bodyPr/>
          <a:lstStyle/>
          <a:p>
            <a:pPr algn="ctr"/>
            <a:r>
              <a:rPr lang="en-US" dirty="0"/>
              <a:t>To register in SAM.gov go to </a:t>
            </a:r>
            <a:r>
              <a:rPr lang="en-US" dirty="0">
                <a:hlinkClick r:id="rId2"/>
              </a:rPr>
              <a:t>https://sam.gov/SAM/</a:t>
            </a:r>
            <a:r>
              <a:rPr lang="en-US" dirty="0"/>
              <a:t> </a:t>
            </a:r>
          </a:p>
        </p:txBody>
      </p:sp>
      <p:sp>
        <p:nvSpPr>
          <p:cNvPr id="4" name="Slide Number Placeholder 3">
            <a:extLst>
              <a:ext uri="{FF2B5EF4-FFF2-40B4-BE49-F238E27FC236}">
                <a16:creationId xmlns:a16="http://schemas.microsoft.com/office/drawing/2014/main" id="{143DB46A-6083-4E21-80FD-5B0E8D74EE1B}"/>
              </a:ext>
            </a:extLst>
          </p:cNvPr>
          <p:cNvSpPr>
            <a:spLocks noGrp="1"/>
          </p:cNvSpPr>
          <p:nvPr>
            <p:ph type="sldNum" sz="quarter" idx="12"/>
          </p:nvPr>
        </p:nvSpPr>
        <p:spPr/>
        <p:txBody>
          <a:bodyPr/>
          <a:lstStyle/>
          <a:p>
            <a:fld id="{C005209A-405B-47F1-8581-9F7FB0936498}" type="slidenum">
              <a:rPr lang="en-US" smtClean="0"/>
              <a:t>4</a:t>
            </a:fld>
            <a:endParaRPr lang="en-US"/>
          </a:p>
        </p:txBody>
      </p:sp>
      <p:pic>
        <p:nvPicPr>
          <p:cNvPr id="8" name="Content Placeholder 7">
            <a:extLst>
              <a:ext uri="{FF2B5EF4-FFF2-40B4-BE49-F238E27FC236}">
                <a16:creationId xmlns:a16="http://schemas.microsoft.com/office/drawing/2014/main" id="{B41212AD-0D69-4311-AE80-91B620B51E40}"/>
              </a:ext>
            </a:extLst>
          </p:cNvPr>
          <p:cNvPicPr>
            <a:picLocks noGrp="1" noChangeAspect="1"/>
          </p:cNvPicPr>
          <p:nvPr>
            <p:ph idx="1"/>
          </p:nvPr>
        </p:nvPicPr>
        <p:blipFill>
          <a:blip r:embed="rId3"/>
          <a:stretch>
            <a:fillRect/>
          </a:stretch>
        </p:blipFill>
        <p:spPr>
          <a:xfrm>
            <a:off x="3764081" y="1825625"/>
            <a:ext cx="4663838" cy="4351338"/>
          </a:xfrm>
          <a:prstGeom prst="rect">
            <a:avLst/>
          </a:prstGeom>
        </p:spPr>
      </p:pic>
    </p:spTree>
    <p:extLst>
      <p:ext uri="{BB962C8B-B14F-4D97-AF65-F5344CB8AC3E}">
        <p14:creationId xmlns:p14="http://schemas.microsoft.com/office/powerpoint/2010/main" val="3309968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24DF9-198B-4AF4-8396-8A295D42E80A}"/>
              </a:ext>
            </a:extLst>
          </p:cNvPr>
          <p:cNvSpPr>
            <a:spLocks noGrp="1"/>
          </p:cNvSpPr>
          <p:nvPr>
            <p:ph type="title"/>
          </p:nvPr>
        </p:nvSpPr>
        <p:spPr/>
        <p:txBody>
          <a:bodyPr>
            <a:normAutofit/>
          </a:bodyPr>
          <a:lstStyle/>
          <a:p>
            <a:pPr algn="ctr"/>
            <a:r>
              <a:rPr lang="en-US" sz="4000" dirty="0"/>
              <a:t>Complete the steps to create a SAM.gov account</a:t>
            </a:r>
          </a:p>
        </p:txBody>
      </p:sp>
      <p:pic>
        <p:nvPicPr>
          <p:cNvPr id="5" name="Content Placeholder 4">
            <a:extLst>
              <a:ext uri="{FF2B5EF4-FFF2-40B4-BE49-F238E27FC236}">
                <a16:creationId xmlns:a16="http://schemas.microsoft.com/office/drawing/2014/main" id="{4CAC4B06-D3DC-4CFF-BE2B-7430EA0C0664}"/>
              </a:ext>
            </a:extLst>
          </p:cNvPr>
          <p:cNvPicPr>
            <a:picLocks noGrp="1" noChangeAspect="1"/>
          </p:cNvPicPr>
          <p:nvPr>
            <p:ph idx="1"/>
          </p:nvPr>
        </p:nvPicPr>
        <p:blipFill>
          <a:blip r:embed="rId2"/>
          <a:stretch>
            <a:fillRect/>
          </a:stretch>
        </p:blipFill>
        <p:spPr>
          <a:xfrm>
            <a:off x="4643237" y="1825625"/>
            <a:ext cx="2905526" cy="4351338"/>
          </a:xfrm>
          <a:prstGeom prst="rect">
            <a:avLst/>
          </a:prstGeom>
        </p:spPr>
      </p:pic>
      <p:sp>
        <p:nvSpPr>
          <p:cNvPr id="4" name="Slide Number Placeholder 3">
            <a:extLst>
              <a:ext uri="{FF2B5EF4-FFF2-40B4-BE49-F238E27FC236}">
                <a16:creationId xmlns:a16="http://schemas.microsoft.com/office/drawing/2014/main" id="{186B3498-F6B2-4823-B362-8F68BD0DAC16}"/>
              </a:ext>
            </a:extLst>
          </p:cNvPr>
          <p:cNvSpPr>
            <a:spLocks noGrp="1"/>
          </p:cNvSpPr>
          <p:nvPr>
            <p:ph type="sldNum" sz="quarter" idx="12"/>
          </p:nvPr>
        </p:nvSpPr>
        <p:spPr/>
        <p:txBody>
          <a:bodyPr/>
          <a:lstStyle/>
          <a:p>
            <a:fld id="{C005209A-405B-47F1-8581-9F7FB0936498}" type="slidenum">
              <a:rPr lang="en-US" smtClean="0"/>
              <a:t>5</a:t>
            </a:fld>
            <a:endParaRPr lang="en-US"/>
          </a:p>
        </p:txBody>
      </p:sp>
    </p:spTree>
    <p:extLst>
      <p:ext uri="{BB962C8B-B14F-4D97-AF65-F5344CB8AC3E}">
        <p14:creationId xmlns:p14="http://schemas.microsoft.com/office/powerpoint/2010/main" val="657493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D8201-EBB5-44DF-9D48-EEAE231BA3BF}"/>
              </a:ext>
            </a:extLst>
          </p:cNvPr>
          <p:cNvSpPr>
            <a:spLocks noGrp="1"/>
          </p:cNvSpPr>
          <p:nvPr>
            <p:ph type="title"/>
          </p:nvPr>
        </p:nvSpPr>
        <p:spPr/>
        <p:txBody>
          <a:bodyPr>
            <a:normAutofit/>
          </a:bodyPr>
          <a:lstStyle/>
          <a:p>
            <a:pPr algn="ctr"/>
            <a:r>
              <a:rPr lang="en-US" sz="4000" dirty="0"/>
              <a:t>Once you have created a SAM.gov account, log in and register your entity.</a:t>
            </a:r>
          </a:p>
        </p:txBody>
      </p:sp>
      <p:pic>
        <p:nvPicPr>
          <p:cNvPr id="5" name="Content Placeholder 4">
            <a:extLst>
              <a:ext uri="{FF2B5EF4-FFF2-40B4-BE49-F238E27FC236}">
                <a16:creationId xmlns:a16="http://schemas.microsoft.com/office/drawing/2014/main" id="{929A631A-2B97-4E04-B1B0-A05223F0EEF1}"/>
              </a:ext>
            </a:extLst>
          </p:cNvPr>
          <p:cNvPicPr>
            <a:picLocks noGrp="1" noChangeAspect="1"/>
          </p:cNvPicPr>
          <p:nvPr>
            <p:ph idx="1"/>
          </p:nvPr>
        </p:nvPicPr>
        <p:blipFill>
          <a:blip r:embed="rId2"/>
          <a:stretch>
            <a:fillRect/>
          </a:stretch>
        </p:blipFill>
        <p:spPr>
          <a:xfrm>
            <a:off x="3619893" y="1825625"/>
            <a:ext cx="4952213" cy="4351338"/>
          </a:xfrm>
          <a:prstGeom prst="rect">
            <a:avLst/>
          </a:prstGeom>
        </p:spPr>
      </p:pic>
      <p:sp>
        <p:nvSpPr>
          <p:cNvPr id="4" name="Slide Number Placeholder 3">
            <a:extLst>
              <a:ext uri="{FF2B5EF4-FFF2-40B4-BE49-F238E27FC236}">
                <a16:creationId xmlns:a16="http://schemas.microsoft.com/office/drawing/2014/main" id="{2C5EFC97-2192-44F5-AE1B-F4A2EA63E82C}"/>
              </a:ext>
            </a:extLst>
          </p:cNvPr>
          <p:cNvSpPr>
            <a:spLocks noGrp="1"/>
          </p:cNvSpPr>
          <p:nvPr>
            <p:ph type="sldNum" sz="quarter" idx="12"/>
          </p:nvPr>
        </p:nvSpPr>
        <p:spPr/>
        <p:txBody>
          <a:bodyPr/>
          <a:lstStyle/>
          <a:p>
            <a:fld id="{C005209A-405B-47F1-8581-9F7FB0936498}" type="slidenum">
              <a:rPr lang="en-US" smtClean="0"/>
              <a:t>6</a:t>
            </a:fld>
            <a:endParaRPr lang="en-US"/>
          </a:p>
        </p:txBody>
      </p:sp>
    </p:spTree>
    <p:extLst>
      <p:ext uri="{BB962C8B-B14F-4D97-AF65-F5344CB8AC3E}">
        <p14:creationId xmlns:p14="http://schemas.microsoft.com/office/powerpoint/2010/main" val="741653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2"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A3288C4-8610-4FBD-A4D4-F0B89DE73BD7}"/>
              </a:ext>
            </a:extLst>
          </p:cNvPr>
          <p:cNvSpPr>
            <a:spLocks noGrp="1"/>
          </p:cNvSpPr>
          <p:nvPr>
            <p:ph type="title"/>
          </p:nvPr>
        </p:nvSpPr>
        <p:spPr>
          <a:xfrm>
            <a:off x="966952" y="1204108"/>
            <a:ext cx="2669406" cy="1781175"/>
          </a:xfrm>
        </p:spPr>
        <p:txBody>
          <a:bodyPr>
            <a:normAutofit/>
          </a:bodyPr>
          <a:lstStyle/>
          <a:p>
            <a:r>
              <a:rPr lang="en-US" sz="2000" dirty="0">
                <a:solidFill>
                  <a:srgbClr val="FFFFFF"/>
                </a:solidFill>
              </a:rPr>
              <a:t>You will need to complete each section of the registration.  Click “Start Registration” to begin the process.</a:t>
            </a:r>
          </a:p>
        </p:txBody>
      </p:sp>
      <p:pic>
        <p:nvPicPr>
          <p:cNvPr id="5" name="Content Placeholder 4">
            <a:extLst>
              <a:ext uri="{FF2B5EF4-FFF2-40B4-BE49-F238E27FC236}">
                <a16:creationId xmlns:a16="http://schemas.microsoft.com/office/drawing/2014/main" id="{C4D2374C-867E-4675-B3EB-51C40BCABE26}"/>
              </a:ext>
            </a:extLst>
          </p:cNvPr>
          <p:cNvPicPr>
            <a:picLocks noChangeAspect="1"/>
          </p:cNvPicPr>
          <p:nvPr/>
        </p:nvPicPr>
        <p:blipFill>
          <a:blip r:embed="rId2"/>
          <a:stretch>
            <a:fillRect/>
          </a:stretch>
        </p:blipFill>
        <p:spPr>
          <a:xfrm>
            <a:off x="5637059" y="952500"/>
            <a:ext cx="4953809" cy="4829963"/>
          </a:xfrm>
          <a:prstGeom prst="rect">
            <a:avLst/>
          </a:prstGeom>
        </p:spPr>
      </p:pic>
      <p:sp>
        <p:nvSpPr>
          <p:cNvPr id="4" name="Slide Number Placeholder 3">
            <a:extLst>
              <a:ext uri="{FF2B5EF4-FFF2-40B4-BE49-F238E27FC236}">
                <a16:creationId xmlns:a16="http://schemas.microsoft.com/office/drawing/2014/main" id="{76AA91DF-57B3-4E42-B2C7-52C86E3693AE}"/>
              </a:ext>
            </a:extLst>
          </p:cNvPr>
          <p:cNvSpPr>
            <a:spLocks noGrp="1"/>
          </p:cNvSpPr>
          <p:nvPr>
            <p:ph type="sldNum" sz="quarter" idx="12"/>
          </p:nvPr>
        </p:nvSpPr>
        <p:spPr>
          <a:xfrm>
            <a:off x="10325100" y="6356350"/>
            <a:ext cx="1028700" cy="365125"/>
          </a:xfrm>
        </p:spPr>
        <p:txBody>
          <a:bodyPr>
            <a:normAutofit/>
          </a:bodyPr>
          <a:lstStyle/>
          <a:p>
            <a:pPr>
              <a:spcAft>
                <a:spcPts val="600"/>
              </a:spcAft>
            </a:pPr>
            <a:fld id="{C005209A-405B-47F1-8581-9F7FB0936498}" type="slidenum">
              <a:rPr lang="en-US">
                <a:solidFill>
                  <a:prstClr val="black">
                    <a:tint val="75000"/>
                  </a:prstClr>
                </a:solidFill>
              </a:rPr>
              <a:pPr>
                <a:spcAft>
                  <a:spcPts val="600"/>
                </a:spcAft>
              </a:pPr>
              <a:t>7</a:t>
            </a:fld>
            <a:endParaRPr lang="en-US">
              <a:solidFill>
                <a:prstClr val="black">
                  <a:tint val="75000"/>
                </a:prstClr>
              </a:solidFill>
            </a:endParaRPr>
          </a:p>
        </p:txBody>
      </p:sp>
    </p:spTree>
    <p:extLst>
      <p:ext uri="{BB962C8B-B14F-4D97-AF65-F5344CB8AC3E}">
        <p14:creationId xmlns:p14="http://schemas.microsoft.com/office/powerpoint/2010/main" val="519989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F570F9-2C4B-4FD6-AB03-D524E3D13887}"/>
              </a:ext>
            </a:extLst>
          </p:cNvPr>
          <p:cNvSpPr>
            <a:spLocks noGrp="1"/>
          </p:cNvSpPr>
          <p:nvPr>
            <p:ph idx="1"/>
          </p:nvPr>
        </p:nvSpPr>
        <p:spPr>
          <a:xfrm>
            <a:off x="6941976" y="1704269"/>
            <a:ext cx="4589106" cy="3599393"/>
          </a:xfrm>
        </p:spPr>
        <p:txBody>
          <a:bodyPr>
            <a:normAutofit lnSpcReduction="10000"/>
          </a:bodyPr>
          <a:lstStyle/>
          <a:p>
            <a:pPr marL="0" indent="0" algn="ctr">
              <a:buNone/>
            </a:pPr>
            <a:r>
              <a:rPr lang="en-US" dirty="0"/>
              <a:t>Obtaining an active SAM.gov account can take several weeks depending on the volume of requests to SAM.gov. If you have any questions about the process, SAM.gov offers a customer service line 866-606-8220 or a live chat option at </a:t>
            </a:r>
            <a:r>
              <a:rPr lang="en-US" u="sng" dirty="0">
                <a:hlinkClick r:id="rId2"/>
              </a:rPr>
              <a:t>https://www.fsd.gov/</a:t>
            </a:r>
            <a:r>
              <a:rPr lang="en-US" dirty="0"/>
              <a:t>. </a:t>
            </a:r>
          </a:p>
        </p:txBody>
      </p:sp>
      <p:sp>
        <p:nvSpPr>
          <p:cNvPr id="4" name="Slide Number Placeholder 3">
            <a:extLst>
              <a:ext uri="{FF2B5EF4-FFF2-40B4-BE49-F238E27FC236}">
                <a16:creationId xmlns:a16="http://schemas.microsoft.com/office/drawing/2014/main" id="{D3FAEC51-2F40-407F-A3D6-CAE3058399FC}"/>
              </a:ext>
            </a:extLst>
          </p:cNvPr>
          <p:cNvSpPr>
            <a:spLocks noGrp="1"/>
          </p:cNvSpPr>
          <p:nvPr>
            <p:ph type="sldNum" sz="quarter" idx="12"/>
          </p:nvPr>
        </p:nvSpPr>
        <p:spPr/>
        <p:txBody>
          <a:bodyPr/>
          <a:lstStyle/>
          <a:p>
            <a:fld id="{C005209A-405B-47F1-8581-9F7FB0936498}" type="slidenum">
              <a:rPr lang="en-US" smtClean="0"/>
              <a:t>8</a:t>
            </a:fld>
            <a:endParaRPr lang="en-US"/>
          </a:p>
        </p:txBody>
      </p:sp>
      <p:pic>
        <p:nvPicPr>
          <p:cNvPr id="5" name="Picture 4">
            <a:extLst>
              <a:ext uri="{FF2B5EF4-FFF2-40B4-BE49-F238E27FC236}">
                <a16:creationId xmlns:a16="http://schemas.microsoft.com/office/drawing/2014/main" id="{84D09A3E-6D93-447A-8EBB-D4517F8462C3}"/>
              </a:ext>
            </a:extLst>
          </p:cNvPr>
          <p:cNvPicPr>
            <a:picLocks noChangeAspect="1"/>
          </p:cNvPicPr>
          <p:nvPr/>
        </p:nvPicPr>
        <p:blipFill>
          <a:blip r:embed="rId3"/>
          <a:stretch>
            <a:fillRect/>
          </a:stretch>
        </p:blipFill>
        <p:spPr>
          <a:xfrm>
            <a:off x="120423" y="3503965"/>
            <a:ext cx="6391275" cy="2105025"/>
          </a:xfrm>
          <a:prstGeom prst="rect">
            <a:avLst/>
          </a:prstGeom>
        </p:spPr>
      </p:pic>
      <p:pic>
        <p:nvPicPr>
          <p:cNvPr id="6" name="Picture 5">
            <a:extLst>
              <a:ext uri="{FF2B5EF4-FFF2-40B4-BE49-F238E27FC236}">
                <a16:creationId xmlns:a16="http://schemas.microsoft.com/office/drawing/2014/main" id="{EAB0B95A-E44E-44F6-A199-D1E24E5EB26B}"/>
              </a:ext>
            </a:extLst>
          </p:cNvPr>
          <p:cNvPicPr>
            <a:picLocks noChangeAspect="1"/>
          </p:cNvPicPr>
          <p:nvPr/>
        </p:nvPicPr>
        <p:blipFill>
          <a:blip r:embed="rId4"/>
          <a:stretch>
            <a:fillRect/>
          </a:stretch>
        </p:blipFill>
        <p:spPr>
          <a:xfrm>
            <a:off x="148997" y="1087085"/>
            <a:ext cx="6334125" cy="2266950"/>
          </a:xfrm>
          <a:prstGeom prst="rect">
            <a:avLst/>
          </a:prstGeom>
        </p:spPr>
      </p:pic>
    </p:spTree>
    <p:extLst>
      <p:ext uri="{BB962C8B-B14F-4D97-AF65-F5344CB8AC3E}">
        <p14:creationId xmlns:p14="http://schemas.microsoft.com/office/powerpoint/2010/main" val="538832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3555" y="1629367"/>
            <a:ext cx="10515600" cy="1325563"/>
          </a:xfrm>
        </p:spPr>
        <p:txBody>
          <a:bodyPr>
            <a:normAutofit/>
          </a:bodyPr>
          <a:lstStyle/>
          <a:p>
            <a:r>
              <a:rPr lang="en-US" sz="2000" b="1" dirty="0"/>
              <a:t>There are five grantee pre-award requirements are mandated by Federal Uniform Guidance (2 CFR 200) and the Grant Accountability and Transparency Act (GATA).  Grantees must complete these requirements prior to receiving a grant award from the State of Illinois (Steps 1-3 must be completed prior to submitting a grant application):</a:t>
            </a:r>
            <a:endParaRPr lang="en-US" dirty="0"/>
          </a:p>
        </p:txBody>
      </p:sp>
      <p:sp>
        <p:nvSpPr>
          <p:cNvPr id="3" name="Content Placeholder 2"/>
          <p:cNvSpPr>
            <a:spLocks noGrp="1"/>
          </p:cNvSpPr>
          <p:nvPr>
            <p:ph idx="1"/>
          </p:nvPr>
        </p:nvSpPr>
        <p:spPr>
          <a:xfrm>
            <a:off x="763555" y="2700514"/>
            <a:ext cx="10515600" cy="4157486"/>
          </a:xfrm>
        </p:spPr>
        <p:txBody>
          <a:bodyPr/>
          <a:lstStyle/>
          <a:p>
            <a:pPr marL="0" indent="0">
              <a:buNone/>
            </a:pPr>
            <a:endParaRPr lang="en-US" b="1" dirty="0"/>
          </a:p>
          <a:p>
            <a:pPr marL="0" indent="0">
              <a:buNone/>
            </a:pPr>
            <a:r>
              <a:rPr lang="en-US" b="1" dirty="0"/>
              <a:t>1.  </a:t>
            </a:r>
            <a:r>
              <a:rPr lang="en-US" dirty="0"/>
              <a:t>Authentication</a:t>
            </a:r>
          </a:p>
          <a:p>
            <a:pPr marL="0" indent="0">
              <a:buNone/>
            </a:pPr>
            <a:r>
              <a:rPr lang="en-US" b="1" dirty="0"/>
              <a:t>2.  </a:t>
            </a:r>
            <a:r>
              <a:rPr lang="en-US" dirty="0"/>
              <a:t>Grantee Registration</a:t>
            </a:r>
          </a:p>
          <a:p>
            <a:pPr marL="0" indent="0">
              <a:buNone/>
            </a:pPr>
            <a:r>
              <a:rPr lang="en-US" b="1" dirty="0"/>
              <a:t>3.  </a:t>
            </a:r>
            <a:r>
              <a:rPr lang="en-US" dirty="0"/>
              <a:t>Grantee Pre-qualification</a:t>
            </a:r>
          </a:p>
          <a:p>
            <a:pPr marL="0" indent="0">
              <a:buNone/>
            </a:pPr>
            <a:r>
              <a:rPr lang="en-US" b="1" dirty="0"/>
              <a:t>4.  </a:t>
            </a:r>
            <a:r>
              <a:rPr lang="en-US" dirty="0"/>
              <a:t>Fiscal and Administrative Risk Assessment (ICQ)</a:t>
            </a:r>
          </a:p>
          <a:p>
            <a:pPr marL="0" indent="0">
              <a:buNone/>
            </a:pPr>
            <a:r>
              <a:rPr lang="en-US" b="1" dirty="0"/>
              <a:t>5. </a:t>
            </a:r>
            <a:r>
              <a:rPr lang="en-US" dirty="0"/>
              <a:t> Programmatic Risk Assessment</a:t>
            </a:r>
          </a:p>
        </p:txBody>
      </p:sp>
      <p:sp>
        <p:nvSpPr>
          <p:cNvPr id="4" name="Slide Number Placeholder 3">
            <a:extLst>
              <a:ext uri="{FF2B5EF4-FFF2-40B4-BE49-F238E27FC236}">
                <a16:creationId xmlns:a16="http://schemas.microsoft.com/office/drawing/2014/main" id="{AA3BF076-965D-470B-8D83-C93B250D39AA}"/>
              </a:ext>
            </a:extLst>
          </p:cNvPr>
          <p:cNvSpPr>
            <a:spLocks noGrp="1"/>
          </p:cNvSpPr>
          <p:nvPr>
            <p:ph type="sldNum" sz="quarter" idx="12"/>
          </p:nvPr>
        </p:nvSpPr>
        <p:spPr/>
        <p:txBody>
          <a:bodyPr/>
          <a:lstStyle/>
          <a:p>
            <a:fld id="{C005209A-405B-47F1-8581-9F7FB0936498}" type="slidenum">
              <a:rPr lang="en-US" smtClean="0"/>
              <a:t>9</a:t>
            </a:fld>
            <a:endParaRPr lang="en-US"/>
          </a:p>
        </p:txBody>
      </p:sp>
      <p:sp>
        <p:nvSpPr>
          <p:cNvPr id="5" name="TextBox 4">
            <a:extLst>
              <a:ext uri="{FF2B5EF4-FFF2-40B4-BE49-F238E27FC236}">
                <a16:creationId xmlns:a16="http://schemas.microsoft.com/office/drawing/2014/main" id="{B6F2EA83-FB89-4C42-9505-4546158E869F}"/>
              </a:ext>
            </a:extLst>
          </p:cNvPr>
          <p:cNvSpPr txBox="1"/>
          <p:nvPr/>
        </p:nvSpPr>
        <p:spPr>
          <a:xfrm>
            <a:off x="2621902" y="559837"/>
            <a:ext cx="6811347" cy="646331"/>
          </a:xfrm>
          <a:prstGeom prst="rect">
            <a:avLst/>
          </a:prstGeom>
          <a:noFill/>
        </p:spPr>
        <p:txBody>
          <a:bodyPr wrap="square" rtlCol="0">
            <a:spAutoFit/>
          </a:bodyPr>
          <a:lstStyle/>
          <a:p>
            <a:pPr algn="ctr"/>
            <a:r>
              <a:rPr lang="en-US" sz="3600" dirty="0"/>
              <a:t>GATA Portal Steps</a:t>
            </a:r>
          </a:p>
        </p:txBody>
      </p:sp>
    </p:spTree>
    <p:extLst>
      <p:ext uri="{BB962C8B-B14F-4D97-AF65-F5344CB8AC3E}">
        <p14:creationId xmlns:p14="http://schemas.microsoft.com/office/powerpoint/2010/main" val="13879344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94F1B572BE6B34FB0D60EAB092D328B" ma:contentTypeVersion="11" ma:contentTypeDescription="Create a new document." ma:contentTypeScope="" ma:versionID="9a46b4b771ffb4ed25908a456c943f9b">
  <xsd:schema xmlns:xsd="http://www.w3.org/2001/XMLSchema" xmlns:xs="http://www.w3.org/2001/XMLSchema" xmlns:p="http://schemas.microsoft.com/office/2006/metadata/properties" xmlns:ns3="3f774cab-bd91-484a-bba6-246eaacb2625" xmlns:ns4="2f112708-1dd9-4ad7-b221-3367be26205f" targetNamespace="http://schemas.microsoft.com/office/2006/metadata/properties" ma:root="true" ma:fieldsID="29d7329a11ac39411c1096a128e83cb0" ns3:_="" ns4:_="">
    <xsd:import namespace="3f774cab-bd91-484a-bba6-246eaacb2625"/>
    <xsd:import namespace="2f112708-1dd9-4ad7-b221-3367be26205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774cab-bd91-484a-bba6-246eaacb262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f112708-1dd9-4ad7-b221-3367be26205f"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79A45C9-79E2-4DFA-86BD-C8B356E3C684}">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B9C2666-7634-485A-911E-C92150ED67A7}">
  <ds:schemaRefs>
    <ds:schemaRef ds:uri="http://schemas.microsoft.com/sharepoint/v3/contenttype/forms"/>
  </ds:schemaRefs>
</ds:datastoreItem>
</file>

<file path=customXml/itemProps3.xml><?xml version="1.0" encoding="utf-8"?>
<ds:datastoreItem xmlns:ds="http://schemas.openxmlformats.org/officeDocument/2006/customXml" ds:itemID="{6481C7AC-ECC6-4C40-A83C-57894A0344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774cab-bd91-484a-bba6-246eaacb2625"/>
    <ds:schemaRef ds:uri="2f112708-1dd9-4ad7-b221-3367be2620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47</TotalTime>
  <Words>655</Words>
  <Application>Microsoft Office PowerPoint</Application>
  <PresentationFormat>Widescreen</PresentationFormat>
  <Paragraphs>93</Paragraphs>
  <Slides>30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Calibri Light</vt:lpstr>
      <vt:lpstr>Office Theme</vt:lpstr>
      <vt:lpstr>How to register and become prequalified with Grant Accountability and Transparency Act</vt:lpstr>
      <vt:lpstr>First Stop Business Information Center</vt:lpstr>
      <vt:lpstr>THINGS YOU NEED TO REGISTER WITH GATA</vt:lpstr>
      <vt:lpstr>To register in SAM.gov go to https://sam.gov/SAM/ </vt:lpstr>
      <vt:lpstr>Complete the steps to create a SAM.gov account</vt:lpstr>
      <vt:lpstr>Once you have created a SAM.gov account, log in and register your entity.</vt:lpstr>
      <vt:lpstr>You will need to complete each section of the registration.  Click “Start Registration” to begin the process.</vt:lpstr>
      <vt:lpstr>PowerPoint Presentation</vt:lpstr>
      <vt:lpstr>There are five grantee pre-award requirements are mandated by Federal Uniform Guidance (2 CFR 200) and the Grant Accountability and Transparency Act (GATA).  Grantees must complete these requirements prior to receiving a grant award from the State of Illinois (Steps 1-3 must be completed prior to submitting a grant application):</vt:lpstr>
      <vt:lpstr>1. AUTHENTICATION</vt:lpstr>
      <vt:lpstr>https://grants.Illinois.gov/portal  Be sure to use Internet Explorer as your web browser.</vt:lpstr>
      <vt:lpstr>PowerPoint Presentation</vt:lpstr>
      <vt:lpstr>PowerPoint Presentation</vt:lpstr>
      <vt:lpstr>2. GRANTEE REGISTRATION</vt:lpstr>
      <vt:lpstr>PowerPoint Presentation</vt:lpstr>
      <vt:lpstr>PowerPoint Presentation</vt:lpstr>
      <vt:lpstr>PowerPoint Presentation</vt:lpstr>
      <vt:lpstr>PowerPoint Presentation</vt:lpstr>
      <vt:lpstr>3. GRANTEE PRE-QUALIFICATION</vt:lpstr>
      <vt:lpstr>4. FISCAL AND ADMINISTRATIVE RISK ASSESSMENT (ICQ)</vt:lpstr>
      <vt:lpstr>The ICQ contains 10 Sections of questions that a grantee must complete.</vt:lpstr>
      <vt:lpstr>PowerPoint Presentation</vt:lpstr>
      <vt:lpstr>PowerPoint Presentation</vt:lpstr>
      <vt:lpstr>PowerPoint Presentation</vt:lpstr>
      <vt:lpstr>PowerPoint Presentation</vt:lpstr>
      <vt:lpstr>PowerPoint Presentation</vt:lpstr>
      <vt:lpstr>PowerPoint Presentation</vt:lpstr>
      <vt:lpstr>When all of the questions are complete, the submit button will become red.</vt:lpstr>
      <vt:lpstr>5. PROGRAMMATIC RISK ASSESSMENT</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register and become prequalified with Grant Accountability and Transparency Act</dc:title>
  <dc:creator>Tammy Harter</dc:creator>
  <cp:lastModifiedBy>Angela Sarnecki</cp:lastModifiedBy>
  <cp:revision>5</cp:revision>
  <dcterms:created xsi:type="dcterms:W3CDTF">2019-09-24T14:10:16Z</dcterms:created>
  <dcterms:modified xsi:type="dcterms:W3CDTF">2019-10-25T14:25:33Z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0x010100F94F1B572BE6B34FB0D60EAB092D328B</vt:lpwstr>
  </property>
</Properties>
</file>